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6"/>
  </p:notesMasterIdLst>
  <p:handoutMasterIdLst>
    <p:handoutMasterId r:id="rId27"/>
  </p:handoutMasterIdLst>
  <p:sldIdLst>
    <p:sldId id="410" r:id="rId5"/>
    <p:sldId id="418" r:id="rId6"/>
    <p:sldId id="420" r:id="rId7"/>
    <p:sldId id="421" r:id="rId8"/>
    <p:sldId id="422" r:id="rId9"/>
    <p:sldId id="408" r:id="rId10"/>
    <p:sldId id="423" r:id="rId11"/>
    <p:sldId id="411" r:id="rId12"/>
    <p:sldId id="412" r:id="rId13"/>
    <p:sldId id="413" r:id="rId14"/>
    <p:sldId id="424" r:id="rId15"/>
    <p:sldId id="414" r:id="rId16"/>
    <p:sldId id="425" r:id="rId17"/>
    <p:sldId id="415" r:id="rId18"/>
    <p:sldId id="416" r:id="rId19"/>
    <p:sldId id="426" r:id="rId20"/>
    <p:sldId id="417" r:id="rId21"/>
    <p:sldId id="427" r:id="rId22"/>
    <p:sldId id="428" r:id="rId23"/>
    <p:sldId id="398" r:id="rId24"/>
    <p:sldId id="41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9" autoAdjust="0"/>
    <p:restoredTop sz="96327" autoAdjust="0"/>
  </p:normalViewPr>
  <p:slideViewPr>
    <p:cSldViewPr snapToGrid="0">
      <p:cViewPr varScale="1">
        <p:scale>
          <a:sx n="82" d="100"/>
          <a:sy n="82" d="100"/>
        </p:scale>
        <p:origin x="77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9/15/2025</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9/15/2025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2298648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107337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176592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2386183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dirty="0"/>
          </a:p>
        </p:txBody>
      </p:sp>
    </p:spTree>
    <p:extLst>
      <p:ext uri="{BB962C8B-B14F-4D97-AF65-F5344CB8AC3E}">
        <p14:creationId xmlns:p14="http://schemas.microsoft.com/office/powerpoint/2010/main" val="1841817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882811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1112449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1201384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719414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dirty="0"/>
          </a:p>
        </p:txBody>
      </p:sp>
    </p:spTree>
    <p:extLst>
      <p:ext uri="{BB962C8B-B14F-4D97-AF65-F5344CB8AC3E}">
        <p14:creationId xmlns:p14="http://schemas.microsoft.com/office/powerpoint/2010/main" val="94723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3161959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endParaRPr lang="en-US" dirty="0"/>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41000"/>
            <a:lum/>
          </a:blip>
          <a:srcRect/>
          <a:stretch>
            <a:fillRect t="-9000" b="-9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1.jpg"/><Relationship Id="rId7" Type="http://schemas.openxmlformats.org/officeDocument/2006/relationships/hyperlink" Target="http://www.linkedin.com/in/ghosh-pavel" TargetMode="External"/><Relationship Id="rId2" Type="http://schemas.openxmlformats.org/officeDocument/2006/relationships/image" Target="../media/image30.jpg"/><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hyperlink" Target="mailto:pavelghosh177@gmail.com" TargetMode="External"/><Relationship Id="rId4" Type="http://schemas.openxmlformats.org/officeDocument/2006/relationships/image" Target="../media/image32.jpg"/><Relationship Id="rId9" Type="http://schemas.openxmlformats.org/officeDocument/2006/relationships/hyperlink" Target="https://github.com/pavel-is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4000"/>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F94D43-2CF9-3F03-BE05-F018BA235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34" y="23621"/>
            <a:ext cx="1544168" cy="6454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ACA656-B98F-078B-EFDD-1F4523273162}"/>
              </a:ext>
            </a:extLst>
          </p:cNvPr>
          <p:cNvSpPr txBox="1"/>
          <p:nvPr/>
        </p:nvSpPr>
        <p:spPr>
          <a:xfrm>
            <a:off x="6096000" y="1691615"/>
            <a:ext cx="5468905" cy="1046440"/>
          </a:xfrm>
          <a:prstGeom prst="rect">
            <a:avLst/>
          </a:prstGeom>
          <a:noFill/>
        </p:spPr>
        <p:txBody>
          <a:bodyPr wrap="square" rtlCol="0">
            <a:spAutoFit/>
          </a:bodyPr>
          <a:lstStyle/>
          <a:p>
            <a:pPr algn="ctr"/>
            <a:r>
              <a:rPr lang="en-IN" sz="6200" b="1" i="0" dirty="0">
                <a:solidFill>
                  <a:schemeClr val="bg1"/>
                </a:solidFill>
                <a:effectLst/>
                <a:latin typeface="Lucida Fax" panose="02060602050505020204" pitchFamily="18" charset="0"/>
              </a:rPr>
              <a:t>JENSON USA </a:t>
            </a:r>
          </a:p>
        </p:txBody>
      </p:sp>
      <p:sp>
        <p:nvSpPr>
          <p:cNvPr id="4" name="TextBox 3">
            <a:extLst>
              <a:ext uri="{FF2B5EF4-FFF2-40B4-BE49-F238E27FC236}">
                <a16:creationId xmlns:a16="http://schemas.microsoft.com/office/drawing/2014/main" id="{9173F2E3-0C7F-0AAC-BE29-EA0F829617F2}"/>
              </a:ext>
            </a:extLst>
          </p:cNvPr>
          <p:cNvSpPr txBox="1"/>
          <p:nvPr/>
        </p:nvSpPr>
        <p:spPr>
          <a:xfrm>
            <a:off x="6218853" y="2899767"/>
            <a:ext cx="2506824" cy="523220"/>
          </a:xfrm>
          <a:prstGeom prst="rect">
            <a:avLst/>
          </a:prstGeom>
          <a:noFill/>
        </p:spPr>
        <p:txBody>
          <a:bodyPr wrap="square" rtlCol="0">
            <a:spAutoFit/>
          </a:bodyPr>
          <a:lstStyle/>
          <a:p>
            <a:r>
              <a:rPr lang="en-US" sz="2800" dirty="0">
                <a:solidFill>
                  <a:schemeClr val="bg1"/>
                </a:solidFill>
                <a:latin typeface="Bookman Old Style" panose="02050604050505020204" pitchFamily="18" charset="0"/>
              </a:rPr>
              <a:t>Presentation </a:t>
            </a:r>
            <a:endParaRPr lang="en-IN" sz="2800" dirty="0">
              <a:solidFill>
                <a:schemeClr val="bg1"/>
              </a:solidFill>
              <a:latin typeface="Bookman Old Style" panose="02050604050505020204" pitchFamily="18" charset="0"/>
            </a:endParaRPr>
          </a:p>
        </p:txBody>
      </p:sp>
      <p:sp>
        <p:nvSpPr>
          <p:cNvPr id="6" name="TextBox 5">
            <a:extLst>
              <a:ext uri="{FF2B5EF4-FFF2-40B4-BE49-F238E27FC236}">
                <a16:creationId xmlns:a16="http://schemas.microsoft.com/office/drawing/2014/main" id="{CCC2B164-A702-F24E-3D11-2878D561E3AC}"/>
              </a:ext>
            </a:extLst>
          </p:cNvPr>
          <p:cNvSpPr txBox="1"/>
          <p:nvPr/>
        </p:nvSpPr>
        <p:spPr>
          <a:xfrm>
            <a:off x="6218854" y="3456241"/>
            <a:ext cx="6097554" cy="369332"/>
          </a:xfrm>
          <a:prstGeom prst="rect">
            <a:avLst/>
          </a:prstGeom>
          <a:noFill/>
        </p:spPr>
        <p:txBody>
          <a:bodyPr wrap="square">
            <a:spAutoFit/>
          </a:bodyPr>
          <a:lstStyle/>
          <a:p>
            <a:pPr algn="l" rtl="0"/>
            <a:r>
              <a:rPr lang="en-IN" b="1" i="0" dirty="0">
                <a:solidFill>
                  <a:schemeClr val="bg1"/>
                </a:solidFill>
                <a:effectLst/>
                <a:latin typeface="Bookman Old Style" panose="02050604050505020204" pitchFamily="18" charset="0"/>
              </a:rPr>
              <a:t>Presented By: Pavel Ghosh</a:t>
            </a:r>
            <a:endParaRPr lang="en-IN" b="1" dirty="0">
              <a:solidFill>
                <a:schemeClr val="bg1"/>
              </a:solidFill>
              <a:effectLst/>
              <a:latin typeface="Bookman Old Style" panose="02050604050505020204" pitchFamily="18" charset="0"/>
            </a:endParaRP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917147"/>
            <a:ext cx="9118807" cy="849086"/>
          </a:xfrm>
        </p:spPr>
        <p:txBody>
          <a:bodyPr/>
          <a:lstStyle/>
          <a:p>
            <a:pPr algn="l"/>
            <a:r>
              <a:rPr lang="en-US" sz="3000" dirty="0">
                <a:latin typeface="Cambria" panose="02040503050406030204" pitchFamily="18" charset="0"/>
                <a:ea typeface="Cambria" panose="02040503050406030204" pitchFamily="18" charset="0"/>
              </a:rPr>
              <a:t>5</a:t>
            </a:r>
            <a:r>
              <a:rPr lang="en-US" sz="3000" i="0" dirty="0">
                <a:effectLst/>
                <a:latin typeface="Cambria" panose="02040503050406030204" pitchFamily="18" charset="0"/>
                <a:ea typeface="Cambria" panose="02040503050406030204" pitchFamily="18" charset="0"/>
              </a:rPr>
              <a:t>. Find the highest-priced product for each category name.</a:t>
            </a:r>
          </a:p>
        </p:txBody>
      </p:sp>
      <p:pic>
        <p:nvPicPr>
          <p:cNvPr id="7" name="Picture 6">
            <a:extLst>
              <a:ext uri="{FF2B5EF4-FFF2-40B4-BE49-F238E27FC236}">
                <a16:creationId xmlns:a16="http://schemas.microsoft.com/office/drawing/2014/main" id="{2669C1A1-59CB-DDFA-56C5-FF5CB1FC56BC}"/>
              </a:ext>
            </a:extLst>
          </p:cNvPr>
          <p:cNvPicPr>
            <a:picLocks noChangeAspect="1"/>
          </p:cNvPicPr>
          <p:nvPr/>
        </p:nvPicPr>
        <p:blipFill>
          <a:blip r:embed="rId3"/>
          <a:stretch>
            <a:fillRect/>
          </a:stretch>
        </p:blipFill>
        <p:spPr>
          <a:xfrm>
            <a:off x="594360" y="2361888"/>
            <a:ext cx="10294466" cy="1593046"/>
          </a:xfrm>
          <a:prstGeom prst="rect">
            <a:avLst/>
          </a:prstGeom>
        </p:spPr>
      </p:pic>
      <p:pic>
        <p:nvPicPr>
          <p:cNvPr id="4" name="Picture 3">
            <a:extLst>
              <a:ext uri="{FF2B5EF4-FFF2-40B4-BE49-F238E27FC236}">
                <a16:creationId xmlns:a16="http://schemas.microsoft.com/office/drawing/2014/main" id="{C22CA241-0514-760A-6251-FA91EFC40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FFDBE9E-5DE7-B5B9-8F7F-2B6E09095293}"/>
              </a:ext>
            </a:extLst>
          </p:cNvPr>
          <p:cNvPicPr>
            <a:picLocks noChangeAspect="1"/>
          </p:cNvPicPr>
          <p:nvPr/>
        </p:nvPicPr>
        <p:blipFill>
          <a:blip r:embed="rId5"/>
          <a:stretch>
            <a:fillRect/>
          </a:stretch>
        </p:blipFill>
        <p:spPr>
          <a:xfrm>
            <a:off x="594359" y="4602744"/>
            <a:ext cx="4715927" cy="1750922"/>
          </a:xfrm>
          <a:prstGeom prst="rect">
            <a:avLst/>
          </a:prstGeom>
        </p:spPr>
      </p:pic>
      <p:sp>
        <p:nvSpPr>
          <p:cNvPr id="8" name="TextBox 7">
            <a:extLst>
              <a:ext uri="{FF2B5EF4-FFF2-40B4-BE49-F238E27FC236}">
                <a16:creationId xmlns:a16="http://schemas.microsoft.com/office/drawing/2014/main" id="{EB8E22DE-7476-60A7-37DD-059AEB99D00C}"/>
              </a:ext>
            </a:extLst>
          </p:cNvPr>
          <p:cNvSpPr txBox="1"/>
          <p:nvPr/>
        </p:nvSpPr>
        <p:spPr>
          <a:xfrm>
            <a:off x="594359" y="3954934"/>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53712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E13A2E-3D27-FF1B-5196-8F31DE4ADC95}"/>
              </a:ext>
            </a:extLst>
          </p:cNvPr>
          <p:cNvSpPr txBox="1"/>
          <p:nvPr/>
        </p:nvSpPr>
        <p:spPr>
          <a:xfrm>
            <a:off x="594359" y="1016037"/>
            <a:ext cx="9641322" cy="1015663"/>
          </a:xfrm>
          <a:prstGeom prst="rect">
            <a:avLst/>
          </a:prstGeom>
          <a:noFill/>
        </p:spPr>
        <p:txBody>
          <a:bodyPr wrap="square" rtlCol="0">
            <a:spAutoFit/>
          </a:bodyPr>
          <a:lstStyle/>
          <a:p>
            <a:pPr algn="l"/>
            <a:r>
              <a:rPr lang="en-US" sz="3000" b="1" i="0" dirty="0">
                <a:solidFill>
                  <a:srgbClr val="000000"/>
                </a:solidFill>
                <a:effectLst/>
                <a:latin typeface="Cambria" panose="02040503050406030204" pitchFamily="18" charset="0"/>
                <a:ea typeface="Cambria" panose="02040503050406030204" pitchFamily="18" charset="0"/>
              </a:rPr>
              <a:t>6. Find the total number of orders placed by each customer per store.</a:t>
            </a:r>
            <a:endParaRPr lang="en-US" sz="3000" b="1" i="0" dirty="0">
              <a:solidFill>
                <a:srgbClr val="50596C"/>
              </a:solidFill>
              <a:effectLst/>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6E41FC92-E3F3-DBF5-2F72-D1C17DD713E7}"/>
              </a:ext>
            </a:extLst>
          </p:cNvPr>
          <p:cNvPicPr>
            <a:picLocks noChangeAspect="1"/>
          </p:cNvPicPr>
          <p:nvPr/>
        </p:nvPicPr>
        <p:blipFill>
          <a:blip r:embed="rId3"/>
          <a:stretch>
            <a:fillRect/>
          </a:stretch>
        </p:blipFill>
        <p:spPr>
          <a:xfrm>
            <a:off x="594359" y="2439043"/>
            <a:ext cx="10294466" cy="1309033"/>
          </a:xfrm>
          <a:prstGeom prst="rect">
            <a:avLst/>
          </a:prstGeom>
        </p:spPr>
      </p:pic>
      <p:pic>
        <p:nvPicPr>
          <p:cNvPr id="4" name="Picture 3">
            <a:extLst>
              <a:ext uri="{FF2B5EF4-FFF2-40B4-BE49-F238E27FC236}">
                <a16:creationId xmlns:a16="http://schemas.microsoft.com/office/drawing/2014/main" id="{C22CA241-0514-760A-6251-FA91EFC40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6F4C6F4-1653-0B96-DD53-EDA1992A2A42}"/>
              </a:ext>
            </a:extLst>
          </p:cNvPr>
          <p:cNvPicPr>
            <a:picLocks noChangeAspect="1"/>
          </p:cNvPicPr>
          <p:nvPr/>
        </p:nvPicPr>
        <p:blipFill>
          <a:blip r:embed="rId5"/>
          <a:stretch>
            <a:fillRect/>
          </a:stretch>
        </p:blipFill>
        <p:spPr>
          <a:xfrm>
            <a:off x="594359" y="4420378"/>
            <a:ext cx="4599810" cy="2096733"/>
          </a:xfrm>
          <a:prstGeom prst="rect">
            <a:avLst/>
          </a:prstGeom>
        </p:spPr>
      </p:pic>
      <p:sp>
        <p:nvSpPr>
          <p:cNvPr id="11" name="TextBox 10">
            <a:extLst>
              <a:ext uri="{FF2B5EF4-FFF2-40B4-BE49-F238E27FC236}">
                <a16:creationId xmlns:a16="http://schemas.microsoft.com/office/drawing/2014/main" id="{EF2C8DE6-D33C-9D43-8E69-835666A96A5B}"/>
              </a:ext>
            </a:extLst>
          </p:cNvPr>
          <p:cNvSpPr txBox="1"/>
          <p:nvPr/>
        </p:nvSpPr>
        <p:spPr>
          <a:xfrm>
            <a:off x="594359" y="3866381"/>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910617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063690"/>
            <a:ext cx="9165460" cy="783771"/>
          </a:xfrm>
        </p:spPr>
        <p:txBody>
          <a:bodyPr/>
          <a:lstStyle/>
          <a:p>
            <a:pPr algn="l"/>
            <a:r>
              <a:rPr lang="en-US" sz="3000" i="0" dirty="0">
                <a:solidFill>
                  <a:srgbClr val="000000"/>
                </a:solidFill>
                <a:effectLst/>
                <a:latin typeface="Cambria" panose="02040503050406030204" pitchFamily="18" charset="0"/>
                <a:ea typeface="Cambria" panose="02040503050406030204" pitchFamily="18" charset="0"/>
              </a:rPr>
              <a:t>7. Find the names of staff members who have not made any sales.</a:t>
            </a:r>
            <a:endParaRPr lang="en-US" sz="3000" i="0" dirty="0">
              <a:effectLs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5C2552F6-A9BD-5B5A-62D2-16F6A6F2994E}"/>
              </a:ext>
            </a:extLst>
          </p:cNvPr>
          <p:cNvPicPr>
            <a:picLocks noChangeAspect="1"/>
          </p:cNvPicPr>
          <p:nvPr/>
        </p:nvPicPr>
        <p:blipFill>
          <a:blip r:embed="rId3"/>
          <a:stretch>
            <a:fillRect/>
          </a:stretch>
        </p:blipFill>
        <p:spPr>
          <a:xfrm>
            <a:off x="594360" y="2453816"/>
            <a:ext cx="9025501" cy="333422"/>
          </a:xfrm>
          <a:prstGeom prst="rect">
            <a:avLst/>
          </a:prstGeom>
        </p:spPr>
      </p:pic>
      <p:pic>
        <p:nvPicPr>
          <p:cNvPr id="3" name="Picture 2">
            <a:extLst>
              <a:ext uri="{FF2B5EF4-FFF2-40B4-BE49-F238E27FC236}">
                <a16:creationId xmlns:a16="http://schemas.microsoft.com/office/drawing/2014/main" id="{8FD9F8D1-BBC6-24FF-E18F-67906643B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3C383F-1235-1547-D723-BA1F1F4BB6E6}"/>
              </a:ext>
            </a:extLst>
          </p:cNvPr>
          <p:cNvSpPr txBox="1"/>
          <p:nvPr/>
        </p:nvSpPr>
        <p:spPr>
          <a:xfrm>
            <a:off x="594359" y="2961312"/>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pic>
        <p:nvPicPr>
          <p:cNvPr id="8" name="Picture 7" descr="A screenshot of a computer&#10;&#10;AI-generated content may be incorrect.">
            <a:extLst>
              <a:ext uri="{FF2B5EF4-FFF2-40B4-BE49-F238E27FC236}">
                <a16:creationId xmlns:a16="http://schemas.microsoft.com/office/drawing/2014/main" id="{496D8194-8E8D-1728-865F-C66D5E294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59" y="3689384"/>
            <a:ext cx="7773485" cy="1890322"/>
          </a:xfrm>
          <a:prstGeom prst="rect">
            <a:avLst/>
          </a:prstGeom>
        </p:spPr>
      </p:pic>
    </p:spTree>
    <p:extLst>
      <p:ext uri="{BB962C8B-B14F-4D97-AF65-F5344CB8AC3E}">
        <p14:creationId xmlns:p14="http://schemas.microsoft.com/office/powerpoint/2010/main" val="300211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3BD461-1676-FCB9-239B-BAD2A604D39E}"/>
              </a:ext>
            </a:extLst>
          </p:cNvPr>
          <p:cNvSpPr txBox="1"/>
          <p:nvPr/>
        </p:nvSpPr>
        <p:spPr>
          <a:xfrm>
            <a:off x="594358" y="1107130"/>
            <a:ext cx="9342742" cy="1015663"/>
          </a:xfrm>
          <a:prstGeom prst="rect">
            <a:avLst/>
          </a:prstGeom>
          <a:noFill/>
        </p:spPr>
        <p:txBody>
          <a:bodyPr wrap="square">
            <a:spAutoFit/>
          </a:bodyPr>
          <a:lstStyle/>
          <a:p>
            <a:pPr algn="l"/>
            <a:r>
              <a:rPr lang="en-US" sz="3000" b="1" dirty="0">
                <a:solidFill>
                  <a:schemeClr val="bg1"/>
                </a:solidFill>
                <a:latin typeface="Cambria" panose="02040503050406030204" pitchFamily="18" charset="0"/>
                <a:ea typeface="Cambria" panose="02040503050406030204" pitchFamily="18" charset="0"/>
              </a:rPr>
              <a:t>8. </a:t>
            </a:r>
            <a:r>
              <a:rPr lang="en-US" sz="3000" b="1" i="0" dirty="0">
                <a:solidFill>
                  <a:schemeClr val="bg1"/>
                </a:solidFill>
                <a:effectLst/>
                <a:latin typeface="Cambria" panose="02040503050406030204" pitchFamily="18" charset="0"/>
                <a:ea typeface="Cambria" panose="02040503050406030204" pitchFamily="18" charset="0"/>
              </a:rPr>
              <a:t>Find the top 3 most sold products in terms of quantity.</a:t>
            </a:r>
          </a:p>
        </p:txBody>
      </p:sp>
      <p:pic>
        <p:nvPicPr>
          <p:cNvPr id="9" name="Picture 8">
            <a:extLst>
              <a:ext uri="{FF2B5EF4-FFF2-40B4-BE49-F238E27FC236}">
                <a16:creationId xmlns:a16="http://schemas.microsoft.com/office/drawing/2014/main" id="{66FC0088-0D37-706A-B4AD-E2CA47887EF5}"/>
              </a:ext>
            </a:extLst>
          </p:cNvPr>
          <p:cNvPicPr>
            <a:picLocks noChangeAspect="1"/>
          </p:cNvPicPr>
          <p:nvPr/>
        </p:nvPicPr>
        <p:blipFill>
          <a:blip r:embed="rId3"/>
          <a:stretch>
            <a:fillRect/>
          </a:stretch>
        </p:blipFill>
        <p:spPr>
          <a:xfrm>
            <a:off x="594359" y="2496135"/>
            <a:ext cx="10098523" cy="1450716"/>
          </a:xfrm>
          <a:prstGeom prst="rect">
            <a:avLst/>
          </a:prstGeom>
        </p:spPr>
      </p:pic>
      <p:pic>
        <p:nvPicPr>
          <p:cNvPr id="3" name="Picture 2">
            <a:extLst>
              <a:ext uri="{FF2B5EF4-FFF2-40B4-BE49-F238E27FC236}">
                <a16:creationId xmlns:a16="http://schemas.microsoft.com/office/drawing/2014/main" id="{8FD9F8D1-BBC6-24FF-E18F-67906643B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C4F1A0-1949-CE13-C326-19C575FBEC54}"/>
              </a:ext>
            </a:extLst>
          </p:cNvPr>
          <p:cNvSpPr txBox="1"/>
          <p:nvPr/>
        </p:nvSpPr>
        <p:spPr>
          <a:xfrm>
            <a:off x="594358" y="4040404"/>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448C0C1B-85C2-DED0-FA2C-E53773D28766}"/>
              </a:ext>
            </a:extLst>
          </p:cNvPr>
          <p:cNvPicPr>
            <a:picLocks noChangeAspect="1"/>
          </p:cNvPicPr>
          <p:nvPr/>
        </p:nvPicPr>
        <p:blipFill>
          <a:blip r:embed="rId5"/>
          <a:stretch>
            <a:fillRect/>
          </a:stretch>
        </p:blipFill>
        <p:spPr>
          <a:xfrm>
            <a:off x="594358" y="4693534"/>
            <a:ext cx="5234433" cy="1450716"/>
          </a:xfrm>
          <a:prstGeom prst="rect">
            <a:avLst/>
          </a:prstGeom>
        </p:spPr>
      </p:pic>
    </p:spTree>
    <p:extLst>
      <p:ext uri="{BB962C8B-B14F-4D97-AF65-F5344CB8AC3E}">
        <p14:creationId xmlns:p14="http://schemas.microsoft.com/office/powerpoint/2010/main" val="912853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336096"/>
            <a:ext cx="7946325" cy="502034"/>
          </a:xfrm>
        </p:spPr>
        <p:txBody>
          <a:bodyPr/>
          <a:lstStyle/>
          <a:p>
            <a:pPr algn="l"/>
            <a:r>
              <a:rPr lang="en-US" sz="3000" dirty="0">
                <a:solidFill>
                  <a:srgbClr val="000000"/>
                </a:solidFill>
                <a:latin typeface="Cambria" panose="02040503050406030204" pitchFamily="18" charset="0"/>
                <a:ea typeface="Cambria" panose="02040503050406030204" pitchFamily="18" charset="0"/>
              </a:rPr>
              <a:t>9. </a:t>
            </a:r>
            <a:r>
              <a:rPr lang="en-US" sz="3000" i="0" dirty="0">
                <a:solidFill>
                  <a:srgbClr val="000000"/>
                </a:solidFill>
                <a:effectLst/>
                <a:latin typeface="Cambria" panose="02040503050406030204" pitchFamily="18" charset="0"/>
                <a:ea typeface="Cambria" panose="02040503050406030204" pitchFamily="18" charset="0"/>
              </a:rPr>
              <a:t>Find the median value of the price list.</a:t>
            </a:r>
            <a:endParaRPr lang="en-US" sz="3000" i="0" dirty="0">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8667E747-C6CC-B11B-B1C8-FA2F2CDC40CC}"/>
              </a:ext>
            </a:extLst>
          </p:cNvPr>
          <p:cNvPicPr>
            <a:picLocks noChangeAspect="1"/>
          </p:cNvPicPr>
          <p:nvPr/>
        </p:nvPicPr>
        <p:blipFill>
          <a:blip r:embed="rId3"/>
          <a:stretch>
            <a:fillRect/>
          </a:stretch>
        </p:blipFill>
        <p:spPr>
          <a:xfrm>
            <a:off x="594359" y="2376721"/>
            <a:ext cx="7159378" cy="1934022"/>
          </a:xfrm>
          <a:prstGeom prst="rect">
            <a:avLst/>
          </a:prstGeom>
        </p:spPr>
      </p:pic>
      <p:pic>
        <p:nvPicPr>
          <p:cNvPr id="3" name="Picture 2">
            <a:extLst>
              <a:ext uri="{FF2B5EF4-FFF2-40B4-BE49-F238E27FC236}">
                <a16:creationId xmlns:a16="http://schemas.microsoft.com/office/drawing/2014/main" id="{8F9A6CDA-7B59-5647-4559-79C4BB4792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D2943E9-5313-F6AC-85B7-031E992BE8C6}"/>
              </a:ext>
            </a:extLst>
          </p:cNvPr>
          <p:cNvSpPr txBox="1"/>
          <p:nvPr/>
        </p:nvSpPr>
        <p:spPr>
          <a:xfrm>
            <a:off x="594359" y="4320074"/>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1069D4F4-9518-5E92-3AFC-262F66BD0180}"/>
              </a:ext>
            </a:extLst>
          </p:cNvPr>
          <p:cNvPicPr>
            <a:picLocks noChangeAspect="1"/>
          </p:cNvPicPr>
          <p:nvPr/>
        </p:nvPicPr>
        <p:blipFill>
          <a:blip r:embed="rId5"/>
          <a:stretch>
            <a:fillRect/>
          </a:stretch>
        </p:blipFill>
        <p:spPr>
          <a:xfrm>
            <a:off x="594359" y="4921232"/>
            <a:ext cx="1859592" cy="954266"/>
          </a:xfrm>
          <a:prstGeom prst="rect">
            <a:avLst/>
          </a:prstGeom>
        </p:spPr>
      </p:pic>
    </p:spTree>
    <p:extLst>
      <p:ext uri="{BB962C8B-B14F-4D97-AF65-F5344CB8AC3E}">
        <p14:creationId xmlns:p14="http://schemas.microsoft.com/office/powerpoint/2010/main" val="314082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9F11-14A3-3F9E-5842-5496ACABB386}"/>
              </a:ext>
            </a:extLst>
          </p:cNvPr>
          <p:cNvSpPr>
            <a:spLocks noGrp="1"/>
          </p:cNvSpPr>
          <p:nvPr>
            <p:ph type="title"/>
          </p:nvPr>
        </p:nvSpPr>
        <p:spPr>
          <a:xfrm>
            <a:off x="594357" y="1065229"/>
            <a:ext cx="9426335" cy="851170"/>
          </a:xfrm>
        </p:spPr>
        <p:txBody>
          <a:bodyPr/>
          <a:lstStyle/>
          <a:p>
            <a:r>
              <a:rPr lang="en-US" sz="3000" dirty="0">
                <a:latin typeface="Cambria" panose="02040503050406030204" pitchFamily="18" charset="0"/>
                <a:ea typeface="Cambria" panose="02040503050406030204" pitchFamily="18" charset="0"/>
              </a:rPr>
              <a:t>10.List all products that have never been ordered.</a:t>
            </a:r>
            <a:br>
              <a:rPr lang="en-US" sz="3000" dirty="0">
                <a:latin typeface="Cambria" panose="02040503050406030204" pitchFamily="18" charset="0"/>
                <a:ea typeface="Cambria" panose="02040503050406030204" pitchFamily="18" charset="0"/>
              </a:rPr>
            </a:br>
            <a:r>
              <a:rPr lang="en-US" sz="3000" dirty="0">
                <a:latin typeface="Cambria" panose="02040503050406030204" pitchFamily="18" charset="0"/>
                <a:ea typeface="Cambria" panose="02040503050406030204" pitchFamily="18" charset="0"/>
              </a:rPr>
              <a:t>(use Exists)</a:t>
            </a:r>
            <a:endParaRPr lang="en-IN" sz="3000"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AD538BB2-9D59-EFFA-30EC-E033D43B8AC3}"/>
              </a:ext>
            </a:extLst>
          </p:cNvPr>
          <p:cNvPicPr>
            <a:picLocks noChangeAspect="1"/>
          </p:cNvPicPr>
          <p:nvPr/>
        </p:nvPicPr>
        <p:blipFill>
          <a:blip r:embed="rId2"/>
          <a:stretch>
            <a:fillRect/>
          </a:stretch>
        </p:blipFill>
        <p:spPr>
          <a:xfrm>
            <a:off x="594358" y="2366132"/>
            <a:ext cx="10369111" cy="1025544"/>
          </a:xfrm>
          <a:prstGeom prst="rect">
            <a:avLst/>
          </a:prstGeom>
        </p:spPr>
      </p:pic>
      <p:pic>
        <p:nvPicPr>
          <p:cNvPr id="3" name="Picture 2">
            <a:extLst>
              <a:ext uri="{FF2B5EF4-FFF2-40B4-BE49-F238E27FC236}">
                <a16:creationId xmlns:a16="http://schemas.microsoft.com/office/drawing/2014/main" id="{160B2AC4-954C-7C27-7712-F057C873E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D94331-1237-7280-2DB3-ECDDD19DACA5}"/>
              </a:ext>
            </a:extLst>
          </p:cNvPr>
          <p:cNvSpPr txBox="1"/>
          <p:nvPr/>
        </p:nvSpPr>
        <p:spPr>
          <a:xfrm>
            <a:off x="594358" y="3410338"/>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D955685C-622C-22CD-FE78-39E763C0FA29}"/>
              </a:ext>
            </a:extLst>
          </p:cNvPr>
          <p:cNvPicPr>
            <a:picLocks noChangeAspect="1"/>
          </p:cNvPicPr>
          <p:nvPr/>
        </p:nvPicPr>
        <p:blipFill>
          <a:blip r:embed="rId4"/>
          <a:stretch>
            <a:fillRect/>
          </a:stretch>
        </p:blipFill>
        <p:spPr>
          <a:xfrm>
            <a:off x="594358" y="3947471"/>
            <a:ext cx="4369528" cy="2619965"/>
          </a:xfrm>
          <a:prstGeom prst="rect">
            <a:avLst/>
          </a:prstGeom>
        </p:spPr>
      </p:pic>
    </p:spTree>
    <p:extLst>
      <p:ext uri="{BB962C8B-B14F-4D97-AF65-F5344CB8AC3E}">
        <p14:creationId xmlns:p14="http://schemas.microsoft.com/office/powerpoint/2010/main" val="3139606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A2E772C-EEE3-6ADB-C053-07520FE33813}"/>
              </a:ext>
            </a:extLst>
          </p:cNvPr>
          <p:cNvSpPr txBox="1">
            <a:spLocks/>
          </p:cNvSpPr>
          <p:nvPr/>
        </p:nvSpPr>
        <p:spPr>
          <a:xfrm>
            <a:off x="594358" y="608694"/>
            <a:ext cx="8851300" cy="1445248"/>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latin typeface="Cambria" panose="02040503050406030204" pitchFamily="18" charset="0"/>
                <a:ea typeface="Cambria" panose="02040503050406030204" pitchFamily="18" charset="0"/>
              </a:rPr>
              <a:t>11. List the names of staff members who have </a:t>
            </a:r>
          </a:p>
          <a:p>
            <a:r>
              <a:rPr lang="en-US" sz="3000" dirty="0">
                <a:latin typeface="Cambria" panose="02040503050406030204" pitchFamily="18" charset="0"/>
                <a:ea typeface="Cambria" panose="02040503050406030204" pitchFamily="18" charset="0"/>
              </a:rPr>
              <a:t>made more sales than the average number of </a:t>
            </a:r>
          </a:p>
          <a:p>
            <a:r>
              <a:rPr lang="en-US" sz="3000" dirty="0">
                <a:latin typeface="Cambria" panose="02040503050406030204" pitchFamily="18" charset="0"/>
                <a:ea typeface="Cambria" panose="02040503050406030204" pitchFamily="18" charset="0"/>
              </a:rPr>
              <a:t>sales by all staff members. </a:t>
            </a:r>
            <a:endParaRPr lang="en-IN" sz="3000" dirty="0">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8684415B-839F-6654-1CB8-FC811F52DC87}"/>
              </a:ext>
            </a:extLst>
          </p:cNvPr>
          <p:cNvPicPr>
            <a:picLocks noChangeAspect="1"/>
          </p:cNvPicPr>
          <p:nvPr/>
        </p:nvPicPr>
        <p:blipFill>
          <a:blip r:embed="rId2"/>
          <a:stretch>
            <a:fillRect/>
          </a:stretch>
        </p:blipFill>
        <p:spPr>
          <a:xfrm>
            <a:off x="594358" y="2390401"/>
            <a:ext cx="10919618" cy="1902546"/>
          </a:xfrm>
          <a:prstGeom prst="rect">
            <a:avLst/>
          </a:prstGeom>
        </p:spPr>
      </p:pic>
      <p:pic>
        <p:nvPicPr>
          <p:cNvPr id="3" name="Picture 2">
            <a:extLst>
              <a:ext uri="{FF2B5EF4-FFF2-40B4-BE49-F238E27FC236}">
                <a16:creationId xmlns:a16="http://schemas.microsoft.com/office/drawing/2014/main" id="{160B2AC4-954C-7C27-7712-F057C873EF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6A990D-3BE8-F941-C4A6-31B8D9CF0210}"/>
              </a:ext>
            </a:extLst>
          </p:cNvPr>
          <p:cNvSpPr txBox="1"/>
          <p:nvPr/>
        </p:nvSpPr>
        <p:spPr>
          <a:xfrm>
            <a:off x="594358" y="4292947"/>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32BF4049-D506-0D34-C3F1-707991A2F2CE}"/>
              </a:ext>
            </a:extLst>
          </p:cNvPr>
          <p:cNvPicPr>
            <a:picLocks noChangeAspect="1"/>
          </p:cNvPicPr>
          <p:nvPr/>
        </p:nvPicPr>
        <p:blipFill>
          <a:blip r:embed="rId4"/>
          <a:stretch>
            <a:fillRect/>
          </a:stretch>
        </p:blipFill>
        <p:spPr>
          <a:xfrm>
            <a:off x="594358" y="4846945"/>
            <a:ext cx="3520442" cy="1227284"/>
          </a:xfrm>
          <a:prstGeom prst="rect">
            <a:avLst/>
          </a:prstGeom>
        </p:spPr>
      </p:pic>
    </p:spTree>
    <p:extLst>
      <p:ext uri="{BB962C8B-B14F-4D97-AF65-F5344CB8AC3E}">
        <p14:creationId xmlns:p14="http://schemas.microsoft.com/office/powerpoint/2010/main" val="3137204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6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035698"/>
            <a:ext cx="9314750" cy="802432"/>
          </a:xfrm>
        </p:spPr>
        <p:txBody>
          <a:bodyPr/>
          <a:lstStyle/>
          <a:p>
            <a:pPr algn="l"/>
            <a:r>
              <a:rPr lang="en-US" sz="3000" dirty="0">
                <a:solidFill>
                  <a:srgbClr val="000000"/>
                </a:solidFill>
                <a:latin typeface="Cambria" panose="02040503050406030204" pitchFamily="18" charset="0"/>
                <a:ea typeface="Cambria" panose="02040503050406030204" pitchFamily="18" charset="0"/>
              </a:rPr>
              <a:t>12. </a:t>
            </a:r>
            <a:r>
              <a:rPr lang="en-US" sz="3000" i="0" dirty="0">
                <a:solidFill>
                  <a:srgbClr val="000000"/>
                </a:solidFill>
                <a:effectLst/>
                <a:latin typeface="Cambria" panose="02040503050406030204" pitchFamily="18" charset="0"/>
                <a:ea typeface="Cambria" panose="02040503050406030204" pitchFamily="18" charset="0"/>
              </a:rPr>
              <a:t>Identify the customers who have ordered all types of products (i.e., from every category).</a:t>
            </a:r>
            <a:endParaRPr lang="en-US" sz="3000" i="0" dirty="0">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49C8994F-507D-A361-BBC8-D81F8FE32FE8}"/>
              </a:ext>
            </a:extLst>
          </p:cNvPr>
          <p:cNvPicPr>
            <a:picLocks noChangeAspect="1"/>
          </p:cNvPicPr>
          <p:nvPr/>
        </p:nvPicPr>
        <p:blipFill>
          <a:blip r:embed="rId4"/>
          <a:stretch>
            <a:fillRect/>
          </a:stretch>
        </p:blipFill>
        <p:spPr>
          <a:xfrm>
            <a:off x="594360" y="2377660"/>
            <a:ext cx="8017796" cy="1852716"/>
          </a:xfrm>
          <a:prstGeom prst="rect">
            <a:avLst/>
          </a:prstGeom>
        </p:spPr>
      </p:pic>
      <p:pic>
        <p:nvPicPr>
          <p:cNvPr id="3" name="Picture 2">
            <a:extLst>
              <a:ext uri="{FF2B5EF4-FFF2-40B4-BE49-F238E27FC236}">
                <a16:creationId xmlns:a16="http://schemas.microsoft.com/office/drawing/2014/main" id="{C9157508-A65E-787E-D3ED-81CD4C4419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5E19CC-AC73-DA05-BB95-B91CF1612508}"/>
              </a:ext>
            </a:extLst>
          </p:cNvPr>
          <p:cNvSpPr txBox="1"/>
          <p:nvPr/>
        </p:nvSpPr>
        <p:spPr>
          <a:xfrm>
            <a:off x="594359" y="4230376"/>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F92E98CF-13AF-4D1F-7915-2F404BBFF5C2}"/>
              </a:ext>
            </a:extLst>
          </p:cNvPr>
          <p:cNvPicPr>
            <a:picLocks noChangeAspect="1"/>
          </p:cNvPicPr>
          <p:nvPr/>
        </p:nvPicPr>
        <p:blipFill>
          <a:blip r:embed="rId6"/>
          <a:stretch>
            <a:fillRect/>
          </a:stretch>
        </p:blipFill>
        <p:spPr>
          <a:xfrm>
            <a:off x="594359" y="4784374"/>
            <a:ext cx="4640115" cy="1124590"/>
          </a:xfrm>
          <a:prstGeom prst="rect">
            <a:avLst/>
          </a:prstGeom>
        </p:spPr>
      </p:pic>
    </p:spTree>
    <p:extLst>
      <p:ext uri="{BB962C8B-B14F-4D97-AF65-F5344CB8AC3E}">
        <p14:creationId xmlns:p14="http://schemas.microsoft.com/office/powerpoint/2010/main" val="3742576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DD70-CF1B-ECA6-9F4E-F6E24FEE5534}"/>
              </a:ext>
            </a:extLst>
          </p:cNvPr>
          <p:cNvSpPr>
            <a:spLocks noGrp="1"/>
          </p:cNvSpPr>
          <p:nvPr>
            <p:ph type="title"/>
          </p:nvPr>
        </p:nvSpPr>
        <p:spPr>
          <a:xfrm>
            <a:off x="594360" y="1138335"/>
            <a:ext cx="3259183" cy="644744"/>
          </a:xfrm>
        </p:spPr>
        <p:txBody>
          <a:bodyPr/>
          <a:lstStyle/>
          <a:p>
            <a:r>
              <a:rPr lang="en-US" dirty="0">
                <a:latin typeface="Cambria" panose="02040503050406030204" pitchFamily="18" charset="0"/>
                <a:ea typeface="Cambria" panose="02040503050406030204" pitchFamily="18" charset="0"/>
              </a:rPr>
              <a:t>Key Insights</a:t>
            </a:r>
            <a:endParaRPr lang="en-IN"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4197EDC4-38B4-C7FD-4C67-B31D35E16683}"/>
              </a:ext>
            </a:extLst>
          </p:cNvPr>
          <p:cNvSpPr txBox="1"/>
          <p:nvPr/>
        </p:nvSpPr>
        <p:spPr>
          <a:xfrm>
            <a:off x="594360" y="2135941"/>
            <a:ext cx="9520601" cy="4986493"/>
          </a:xfrm>
          <a:prstGeom prst="rect">
            <a:avLst/>
          </a:prstGeom>
          <a:noFill/>
        </p:spPr>
        <p:txBody>
          <a:bodyPr wrap="square" rtlCol="0">
            <a:spAutoFit/>
          </a:bodyPr>
          <a:lstStyle/>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Store Performance</a:t>
            </a:r>
            <a:r>
              <a:rPr lang="en-US" dirty="0">
                <a:solidFill>
                  <a:schemeClr val="bg1"/>
                </a:solidFill>
                <a:latin typeface="Cambria" panose="02040503050406030204" pitchFamily="18" charset="0"/>
                <a:ea typeface="Cambria" panose="02040503050406030204" pitchFamily="18" charset="0"/>
              </a:rPr>
              <a:t>: Each store’s total sales volume can be tracked </a:t>
            </a:r>
          </a:p>
          <a:p>
            <a:pPr>
              <a:lnSpc>
                <a:spcPct val="150000"/>
              </a:lnSpc>
            </a:pPr>
            <a:r>
              <a:rPr lang="en-US" dirty="0">
                <a:solidFill>
                  <a:schemeClr val="bg1"/>
                </a:solidFill>
                <a:latin typeface="Cambria" panose="02040503050406030204" pitchFamily="18" charset="0"/>
                <a:ea typeface="Cambria" panose="02040503050406030204" pitchFamily="18" charset="0"/>
              </a:rPr>
              <a:t>  to identify top-performing locations.</a:t>
            </a:r>
          </a:p>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Product Trends</a:t>
            </a:r>
            <a:r>
              <a:rPr lang="en-US" dirty="0">
                <a:solidFill>
                  <a:schemeClr val="bg1"/>
                </a:solidFill>
                <a:latin typeface="Cambria" panose="02040503050406030204" pitchFamily="18" charset="0"/>
                <a:ea typeface="Cambria" panose="02040503050406030204" pitchFamily="18" charset="0"/>
              </a:rPr>
              <a:t>: Cumulative sales analysis reveals demand patterns over time.</a:t>
            </a:r>
          </a:p>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Best Sellers</a:t>
            </a:r>
            <a:r>
              <a:rPr lang="en-US" dirty="0">
                <a:solidFill>
                  <a:schemeClr val="bg1"/>
                </a:solidFill>
                <a:latin typeface="Cambria" panose="02040503050406030204" pitchFamily="18" charset="0"/>
                <a:ea typeface="Cambria" panose="02040503050406030204" pitchFamily="18" charset="0"/>
              </a:rPr>
              <a:t>: Top 3 most sold products highlight customer favorites.</a:t>
            </a:r>
          </a:p>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Category Leaders</a:t>
            </a:r>
            <a:r>
              <a:rPr lang="en-US" dirty="0">
                <a:solidFill>
                  <a:schemeClr val="bg1"/>
                </a:solidFill>
                <a:latin typeface="Cambria" panose="02040503050406030204" pitchFamily="18" charset="0"/>
                <a:ea typeface="Cambria" panose="02040503050406030204" pitchFamily="18" charset="0"/>
              </a:rPr>
              <a:t>: Identifies the highest revenue product in each category.</a:t>
            </a:r>
          </a:p>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High-Value Customers</a:t>
            </a:r>
            <a:r>
              <a:rPr lang="en-US" dirty="0">
                <a:solidFill>
                  <a:schemeClr val="bg1"/>
                </a:solidFill>
                <a:latin typeface="Cambria" panose="02040503050406030204" pitchFamily="18" charset="0"/>
                <a:ea typeface="Cambria" panose="02040503050406030204" pitchFamily="18" charset="0"/>
              </a:rPr>
              <a:t>: Pinpoints the customer who spent the most overall.</a:t>
            </a:r>
          </a:p>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Customer Engagement</a:t>
            </a:r>
            <a:r>
              <a:rPr lang="en-US" dirty="0">
                <a:solidFill>
                  <a:schemeClr val="bg1"/>
                </a:solidFill>
                <a:latin typeface="Cambria" panose="02040503050406030204" pitchFamily="18" charset="0"/>
                <a:ea typeface="Cambria" panose="02040503050406030204" pitchFamily="18" charset="0"/>
              </a:rPr>
              <a:t>: Shows number of orders per customer per store.</a:t>
            </a:r>
          </a:p>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Staff Insights</a:t>
            </a:r>
            <a:r>
              <a:rPr lang="en-US" dirty="0">
                <a:solidFill>
                  <a:schemeClr val="bg1"/>
                </a:solidFill>
                <a:latin typeface="Cambria" panose="02040503050406030204" pitchFamily="18" charset="0"/>
                <a:ea typeface="Cambria" panose="02040503050406030204" pitchFamily="18" charset="0"/>
              </a:rPr>
              <a:t>: Detects staff with no sales and those outperforming the average.</a:t>
            </a:r>
          </a:p>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Product Gaps</a:t>
            </a:r>
            <a:r>
              <a:rPr lang="en-US" dirty="0">
                <a:solidFill>
                  <a:schemeClr val="bg1"/>
                </a:solidFill>
                <a:latin typeface="Cambria" panose="02040503050406030204" pitchFamily="18" charset="0"/>
                <a:ea typeface="Cambria" panose="02040503050406030204" pitchFamily="18" charset="0"/>
              </a:rPr>
              <a:t>: Highlights products never ordered, helping optimize inventory.</a:t>
            </a:r>
          </a:p>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Pricing Analysis</a:t>
            </a:r>
            <a:r>
              <a:rPr lang="en-US" dirty="0">
                <a:solidFill>
                  <a:schemeClr val="bg1"/>
                </a:solidFill>
                <a:latin typeface="Cambria" panose="02040503050406030204" pitchFamily="18" charset="0"/>
                <a:ea typeface="Cambria" panose="02040503050406030204" pitchFamily="18" charset="0"/>
              </a:rPr>
              <a:t>: Median product pricing provides a benchmark for price strategy.</a:t>
            </a:r>
          </a:p>
          <a:p>
            <a:pPr>
              <a:lnSpc>
                <a:spcPct val="150000"/>
              </a:lnSpc>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Customer Loyalty</a:t>
            </a:r>
            <a:r>
              <a:rPr lang="en-US" dirty="0">
                <a:solidFill>
                  <a:schemeClr val="bg1"/>
                </a:solidFill>
                <a:latin typeface="Cambria" panose="02040503050406030204" pitchFamily="18" charset="0"/>
                <a:ea typeface="Cambria" panose="02040503050406030204" pitchFamily="18" charset="0"/>
              </a:rPr>
              <a:t>: Identifies customers who purchased across all categories.</a:t>
            </a:r>
          </a:p>
          <a:p>
            <a:pPr>
              <a:lnSpc>
                <a:spcPct val="150000"/>
              </a:lnSpc>
            </a:pPr>
            <a:endParaRPr lang="en-IN" sz="1600" dirty="0">
              <a:solidFill>
                <a:schemeClr val="bg1"/>
              </a:solidFill>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FF7F8CF9-DB83-5B6B-2E67-6BC6EB397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 y="171148"/>
            <a:ext cx="1201036" cy="50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93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0DD70-CF1B-ECA6-9F4E-F6E24FEE5534}"/>
              </a:ext>
            </a:extLst>
          </p:cNvPr>
          <p:cNvSpPr>
            <a:spLocks noGrp="1"/>
          </p:cNvSpPr>
          <p:nvPr>
            <p:ph type="title"/>
          </p:nvPr>
        </p:nvSpPr>
        <p:spPr>
          <a:xfrm>
            <a:off x="594360" y="1166327"/>
            <a:ext cx="4910701" cy="644744"/>
          </a:xfrm>
        </p:spPr>
        <p:txBody>
          <a:bodyPr/>
          <a:lstStyle/>
          <a:p>
            <a:r>
              <a:rPr lang="en-US" dirty="0">
                <a:latin typeface="Cambria" panose="02040503050406030204" pitchFamily="18" charset="0"/>
                <a:ea typeface="Cambria" panose="02040503050406030204" pitchFamily="18" charset="0"/>
              </a:rPr>
              <a:t>Recommendations </a:t>
            </a:r>
            <a:endParaRPr lang="en-IN"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4197EDC4-38B4-C7FD-4C67-B31D35E16683}"/>
              </a:ext>
            </a:extLst>
          </p:cNvPr>
          <p:cNvSpPr txBox="1"/>
          <p:nvPr/>
        </p:nvSpPr>
        <p:spPr>
          <a:xfrm>
            <a:off x="594360" y="2304217"/>
            <a:ext cx="9520601" cy="4247317"/>
          </a:xfrm>
          <a:prstGeom prst="rect">
            <a:avLst/>
          </a:prstGeom>
          <a:noFill/>
        </p:spPr>
        <p:txBody>
          <a:bodyPr wrap="square" rtlCol="0">
            <a:spAutoFit/>
          </a:bodyPr>
          <a:lstStyle/>
          <a:p>
            <a:pPr>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Boost Top-Selling Products</a:t>
            </a:r>
            <a:r>
              <a:rPr lang="en-US" dirty="0">
                <a:solidFill>
                  <a:schemeClr val="bg1"/>
                </a:solidFill>
                <a:latin typeface="Cambria" panose="02040503050406030204" pitchFamily="18" charset="0"/>
                <a:ea typeface="Cambria" panose="02040503050406030204" pitchFamily="18" charset="0"/>
              </a:rPr>
              <a:t>: Increase stock and promotion for the </a:t>
            </a:r>
          </a:p>
          <a:p>
            <a:r>
              <a:rPr lang="en-US" dirty="0">
                <a:solidFill>
                  <a:schemeClr val="bg1"/>
                </a:solidFill>
                <a:latin typeface="Cambria" panose="02040503050406030204" pitchFamily="18" charset="0"/>
                <a:ea typeface="Cambria" panose="02040503050406030204" pitchFamily="18" charset="0"/>
              </a:rPr>
              <a:t> top 3 products driving sales.</a:t>
            </a:r>
          </a:p>
          <a:p>
            <a:pPr>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Improve Low-Performing Products</a:t>
            </a:r>
            <a:r>
              <a:rPr lang="en-US" dirty="0">
                <a:solidFill>
                  <a:schemeClr val="bg1"/>
                </a:solidFill>
                <a:latin typeface="Cambria" panose="02040503050406030204" pitchFamily="18" charset="0"/>
                <a:ea typeface="Cambria" panose="02040503050406030204" pitchFamily="18" charset="0"/>
              </a:rPr>
              <a:t>: Reassess pricing, marketing, or </a:t>
            </a:r>
          </a:p>
          <a:p>
            <a:r>
              <a:rPr lang="en-US" dirty="0">
                <a:solidFill>
                  <a:schemeClr val="bg1"/>
                </a:solidFill>
                <a:latin typeface="Cambria" panose="02040503050406030204" pitchFamily="18" charset="0"/>
                <a:ea typeface="Cambria" panose="02040503050406030204" pitchFamily="18" charset="0"/>
              </a:rPr>
              <a:t>discontinue items never ordered.</a:t>
            </a:r>
          </a:p>
          <a:p>
            <a:pPr>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Reward Loyal Customers</a:t>
            </a:r>
            <a:r>
              <a:rPr lang="en-US" dirty="0">
                <a:solidFill>
                  <a:schemeClr val="bg1"/>
                </a:solidFill>
                <a:latin typeface="Cambria" panose="02040503050406030204" pitchFamily="18" charset="0"/>
                <a:ea typeface="Cambria" panose="02040503050406030204" pitchFamily="18" charset="0"/>
              </a:rPr>
              <a:t>: Create loyalty programs for customers purchasing across all  categories.</a:t>
            </a:r>
          </a:p>
          <a:p>
            <a:pPr>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Focus on High-Spending Customers</a:t>
            </a:r>
            <a:r>
              <a:rPr lang="en-US" dirty="0">
                <a:solidFill>
                  <a:schemeClr val="bg1"/>
                </a:solidFill>
                <a:latin typeface="Cambria" panose="02040503050406030204" pitchFamily="18" charset="0"/>
                <a:ea typeface="Cambria" panose="02040503050406030204" pitchFamily="18" charset="0"/>
              </a:rPr>
              <a:t>: Offer personalized offers or premium services to maximize retention.</a:t>
            </a:r>
          </a:p>
          <a:p>
            <a:pPr>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Staff Training &amp; Incentives</a:t>
            </a:r>
            <a:r>
              <a:rPr lang="en-US" dirty="0">
                <a:solidFill>
                  <a:schemeClr val="bg1"/>
                </a:solidFill>
                <a:latin typeface="Cambria" panose="02040503050406030204" pitchFamily="18" charset="0"/>
                <a:ea typeface="Cambria" panose="02040503050406030204" pitchFamily="18" charset="0"/>
              </a:rPr>
              <a:t>: Support staff with no sales and reward those exceeding average performance.</a:t>
            </a:r>
          </a:p>
          <a:p>
            <a:pPr>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Optimize Store Operations</a:t>
            </a:r>
            <a:r>
              <a:rPr lang="en-US" dirty="0">
                <a:solidFill>
                  <a:schemeClr val="bg1"/>
                </a:solidFill>
                <a:latin typeface="Cambria" panose="02040503050406030204" pitchFamily="18" charset="0"/>
                <a:ea typeface="Cambria" panose="02040503050406030204" pitchFamily="18" charset="0"/>
              </a:rPr>
              <a:t>: Replicate strategies from top-performing stores in underperforming ones.</a:t>
            </a:r>
          </a:p>
          <a:p>
            <a:pPr>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Price Strategy Refinement</a:t>
            </a:r>
            <a:r>
              <a:rPr lang="en-US" dirty="0">
                <a:solidFill>
                  <a:schemeClr val="bg1"/>
                </a:solidFill>
                <a:latin typeface="Cambria" panose="02040503050406030204" pitchFamily="18" charset="0"/>
                <a:ea typeface="Cambria" panose="02040503050406030204" pitchFamily="18" charset="0"/>
              </a:rPr>
              <a:t>: Use the median price insights to set competitive, profitable pricing.</a:t>
            </a:r>
          </a:p>
          <a:p>
            <a:pPr>
              <a:buFont typeface="Arial" panose="020B0604020202020204" pitchFamily="34" charset="0"/>
              <a:buChar char="•"/>
            </a:pPr>
            <a:r>
              <a:rPr lang="en-US" b="1" dirty="0">
                <a:solidFill>
                  <a:schemeClr val="bg1"/>
                </a:solidFill>
                <a:latin typeface="Cambria" panose="02040503050406030204" pitchFamily="18" charset="0"/>
                <a:ea typeface="Cambria" panose="02040503050406030204" pitchFamily="18" charset="0"/>
              </a:rPr>
              <a:t>Category Growth</a:t>
            </a:r>
            <a:r>
              <a:rPr lang="en-US" dirty="0">
                <a:solidFill>
                  <a:schemeClr val="bg1"/>
                </a:solidFill>
                <a:latin typeface="Cambria" panose="02040503050406030204" pitchFamily="18" charset="0"/>
                <a:ea typeface="Cambria" panose="02040503050406030204" pitchFamily="18" charset="0"/>
              </a:rPr>
              <a:t>: Expand best-selling categories and innovate within slower-moving ones.</a:t>
            </a:r>
          </a:p>
        </p:txBody>
      </p:sp>
      <p:pic>
        <p:nvPicPr>
          <p:cNvPr id="5" name="Picture 4">
            <a:extLst>
              <a:ext uri="{FF2B5EF4-FFF2-40B4-BE49-F238E27FC236}">
                <a16:creationId xmlns:a16="http://schemas.microsoft.com/office/drawing/2014/main" id="{FF7F8CF9-DB83-5B6B-2E67-6BC6EB397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 y="171148"/>
            <a:ext cx="1201036" cy="50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931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82541-492F-A616-9C38-9FED206EB02F}"/>
              </a:ext>
            </a:extLst>
          </p:cNvPr>
          <p:cNvSpPr>
            <a:spLocks noGrp="1"/>
          </p:cNvSpPr>
          <p:nvPr>
            <p:ph type="title"/>
          </p:nvPr>
        </p:nvSpPr>
        <p:spPr>
          <a:xfrm>
            <a:off x="594358" y="1408922"/>
            <a:ext cx="2307867" cy="560769"/>
          </a:xfrm>
        </p:spPr>
        <p:txBody>
          <a:bodyPr/>
          <a:lstStyle/>
          <a:p>
            <a:r>
              <a:rPr lang="en-US" sz="4500" dirty="0">
                <a:latin typeface="Cambria" panose="02040503050406030204" pitchFamily="18" charset="0"/>
                <a:ea typeface="Cambria" panose="02040503050406030204" pitchFamily="18" charset="0"/>
              </a:rPr>
              <a:t>Agenda</a:t>
            </a:r>
            <a:endParaRPr lang="en-IN" sz="4500"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965A731D-DDEF-92BC-21C1-3ED1437E08B9}"/>
              </a:ext>
            </a:extLst>
          </p:cNvPr>
          <p:cNvSpPr>
            <a:spLocks noGrp="1"/>
          </p:cNvSpPr>
          <p:nvPr>
            <p:ph sz="quarter" idx="13"/>
          </p:nvPr>
        </p:nvSpPr>
        <p:spPr>
          <a:xfrm>
            <a:off x="594358" y="2466816"/>
            <a:ext cx="6683519" cy="3626075"/>
          </a:xfrm>
        </p:spPr>
        <p:txBody>
          <a:bodyPr>
            <a:normAutofit fontScale="92500" lnSpcReduction="10000"/>
          </a:bodyPr>
          <a:lstStyle/>
          <a:p>
            <a:r>
              <a:rPr lang="en-US" dirty="0">
                <a:solidFill>
                  <a:schemeClr val="bg1"/>
                </a:solidFill>
                <a:latin typeface="Cambria" panose="02040503050406030204" pitchFamily="18" charset="0"/>
                <a:ea typeface="Cambria" panose="02040503050406030204" pitchFamily="18" charset="0"/>
              </a:rPr>
              <a:t>About the Company</a:t>
            </a:r>
          </a:p>
          <a:p>
            <a:r>
              <a:rPr lang="en-IN" dirty="0">
                <a:solidFill>
                  <a:schemeClr val="bg1"/>
                </a:solidFill>
                <a:latin typeface="Cambria" panose="02040503050406030204" pitchFamily="18" charset="0"/>
                <a:ea typeface="Cambria" panose="02040503050406030204" pitchFamily="18" charset="0"/>
              </a:rPr>
              <a:t>Aim of the </a:t>
            </a:r>
            <a:r>
              <a:rPr lang="en-US" dirty="0">
                <a:solidFill>
                  <a:schemeClr val="bg1"/>
                </a:solidFill>
                <a:latin typeface="Cambria" panose="02040503050406030204" pitchFamily="18" charset="0"/>
                <a:ea typeface="Cambria" panose="02040503050406030204" pitchFamily="18" charset="0"/>
              </a:rPr>
              <a:t>project</a:t>
            </a:r>
          </a:p>
          <a:p>
            <a:r>
              <a:rPr lang="en-IN" dirty="0">
                <a:solidFill>
                  <a:schemeClr val="bg1"/>
                </a:solidFill>
                <a:latin typeface="Cambria" panose="02040503050406030204" pitchFamily="18" charset="0"/>
                <a:ea typeface="Cambria" panose="02040503050406030204" pitchFamily="18" charset="0"/>
              </a:rPr>
              <a:t>Problem statements</a:t>
            </a:r>
          </a:p>
          <a:p>
            <a:r>
              <a:rPr lang="en-IN" dirty="0">
                <a:solidFill>
                  <a:schemeClr val="bg1"/>
                </a:solidFill>
                <a:latin typeface="Cambria" panose="02040503050406030204" pitchFamily="18" charset="0"/>
                <a:ea typeface="Cambria" panose="02040503050406030204" pitchFamily="18" charset="0"/>
              </a:rPr>
              <a:t>Queries</a:t>
            </a:r>
          </a:p>
          <a:p>
            <a:r>
              <a:rPr lang="en-IN" dirty="0">
                <a:solidFill>
                  <a:schemeClr val="bg1"/>
                </a:solidFill>
                <a:latin typeface="Cambria" panose="02040503050406030204" pitchFamily="18" charset="0"/>
                <a:ea typeface="Cambria" panose="02040503050406030204" pitchFamily="18" charset="0"/>
              </a:rPr>
              <a:t>Key Insights</a:t>
            </a:r>
          </a:p>
          <a:p>
            <a:r>
              <a:rPr lang="en-US" dirty="0">
                <a:solidFill>
                  <a:schemeClr val="bg1"/>
                </a:solidFill>
                <a:latin typeface="Cambria" panose="02040503050406030204" pitchFamily="18" charset="0"/>
                <a:ea typeface="Cambria" panose="02040503050406030204" pitchFamily="18" charset="0"/>
              </a:rPr>
              <a:t>Recommendations </a:t>
            </a:r>
            <a:endParaRPr lang="en-IN" dirty="0">
              <a:solidFill>
                <a:schemeClr val="bg1"/>
              </a:solidFill>
              <a:latin typeface="Cambria" panose="02040503050406030204" pitchFamily="18" charset="0"/>
              <a:ea typeface="Cambria" panose="02040503050406030204" pitchFamily="18" charset="0"/>
            </a:endParaRPr>
          </a:p>
          <a:p>
            <a:r>
              <a:rPr lang="en-US" dirty="0">
                <a:solidFill>
                  <a:schemeClr val="bg1"/>
                </a:solidFill>
                <a:latin typeface="Cambria" panose="02040503050406030204" pitchFamily="18" charset="0"/>
                <a:ea typeface="Cambria" panose="02040503050406030204" pitchFamily="18" charset="0"/>
              </a:rPr>
              <a:t>Connect With me</a:t>
            </a:r>
          </a:p>
          <a:p>
            <a:pPr marL="0" indent="0">
              <a:buNone/>
            </a:pPr>
            <a:endParaRPr lang="en-IN" dirty="0"/>
          </a:p>
          <a:p>
            <a:endParaRPr lang="en-IN" dirty="0"/>
          </a:p>
        </p:txBody>
      </p:sp>
      <p:pic>
        <p:nvPicPr>
          <p:cNvPr id="4" name="Picture 2">
            <a:extLst>
              <a:ext uri="{FF2B5EF4-FFF2-40B4-BE49-F238E27FC236}">
                <a16:creationId xmlns:a16="http://schemas.microsoft.com/office/drawing/2014/main" id="{01CC514C-C581-5B67-20D1-0AEFE736C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59" y="172648"/>
            <a:ext cx="1544168" cy="64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10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0C1B7-6E4E-3DEE-50C0-1CA3B14303EE}"/>
              </a:ext>
            </a:extLst>
          </p:cNvPr>
          <p:cNvSpPr>
            <a:spLocks noGrp="1"/>
          </p:cNvSpPr>
          <p:nvPr>
            <p:ph type="ctrTitle"/>
          </p:nvPr>
        </p:nvSpPr>
        <p:spPr>
          <a:xfrm>
            <a:off x="581703" y="2752530"/>
            <a:ext cx="4400844" cy="989043"/>
          </a:xfrm>
        </p:spPr>
        <p:txBody>
          <a:bodyPr/>
          <a:lstStyle/>
          <a:p>
            <a:pPr marL="12700">
              <a:lnSpc>
                <a:spcPct val="100000"/>
              </a:lnSpc>
              <a:spcBef>
                <a:spcPts val="5930"/>
              </a:spcBef>
            </a:pPr>
            <a:r>
              <a:rPr lang="pt-BR" spc="600" dirty="0">
                <a:latin typeface="Cambria" panose="02040503050406030204" pitchFamily="18" charset="0"/>
                <a:ea typeface="Cambria" panose="02040503050406030204" pitchFamily="18" charset="0"/>
                <a:cs typeface="Calibri"/>
              </a:rPr>
              <a:t>Thank</a:t>
            </a:r>
            <a:r>
              <a:rPr lang="pt-BR" spc="-305" dirty="0">
                <a:latin typeface="Cambria" panose="02040503050406030204" pitchFamily="18" charset="0"/>
                <a:ea typeface="Cambria" panose="02040503050406030204" pitchFamily="18" charset="0"/>
                <a:cs typeface="Calibri"/>
              </a:rPr>
              <a:t> </a:t>
            </a:r>
            <a:r>
              <a:rPr lang="pt-BR" spc="535" dirty="0">
                <a:latin typeface="Cambria" panose="02040503050406030204" pitchFamily="18" charset="0"/>
                <a:ea typeface="Cambria" panose="02040503050406030204" pitchFamily="18" charset="0"/>
                <a:cs typeface="Calibri"/>
              </a:rPr>
              <a:t>You</a:t>
            </a:r>
            <a:endParaRPr lang="pt-BR" dirty="0">
              <a:latin typeface="Lucida Sans Unicode"/>
              <a:cs typeface="Lucida Sans Unicode"/>
            </a:endParaRPr>
          </a:p>
        </p:txBody>
      </p:sp>
      <p:sp>
        <p:nvSpPr>
          <p:cNvPr id="5" name="Title 1">
            <a:extLst>
              <a:ext uri="{FF2B5EF4-FFF2-40B4-BE49-F238E27FC236}">
                <a16:creationId xmlns:a16="http://schemas.microsoft.com/office/drawing/2014/main" id="{62B967CB-E1E9-A4CF-6B2A-DF3367269666}"/>
              </a:ext>
            </a:extLst>
          </p:cNvPr>
          <p:cNvSpPr txBox="1">
            <a:spLocks/>
          </p:cNvSpPr>
          <p:nvPr/>
        </p:nvSpPr>
        <p:spPr>
          <a:xfrm>
            <a:off x="581703" y="4077476"/>
            <a:ext cx="5763113" cy="692017"/>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lnSpc>
                <a:spcPct val="100000"/>
              </a:lnSpc>
              <a:spcBef>
                <a:spcPts val="5930"/>
              </a:spcBef>
            </a:pPr>
            <a:r>
              <a:rPr lang="pt-BR" sz="4000" spc="600" dirty="0">
                <a:latin typeface="Cambria" panose="02040503050406030204" pitchFamily="18" charset="0"/>
                <a:ea typeface="Cambria" panose="02040503050406030204" pitchFamily="18" charset="0"/>
                <a:cs typeface="Calibri"/>
              </a:rPr>
              <a:t>For Your </a:t>
            </a:r>
            <a:r>
              <a:rPr lang="en-US" sz="4000" spc="600" dirty="0">
                <a:latin typeface="Cambria" panose="02040503050406030204" pitchFamily="18" charset="0"/>
                <a:ea typeface="Cambria" panose="02040503050406030204" pitchFamily="18" charset="0"/>
                <a:cs typeface="Calibri"/>
              </a:rPr>
              <a:t>Attention</a:t>
            </a:r>
            <a:endParaRPr lang="pt-BR" sz="4000" dirty="0">
              <a:latin typeface="Lucida Sans Unicode"/>
              <a:cs typeface="Lucida Sans Unicode"/>
            </a:endParaRPr>
          </a:p>
        </p:txBody>
      </p:sp>
      <p:pic>
        <p:nvPicPr>
          <p:cNvPr id="6" name="Picture 5">
            <a:extLst>
              <a:ext uri="{FF2B5EF4-FFF2-40B4-BE49-F238E27FC236}">
                <a16:creationId xmlns:a16="http://schemas.microsoft.com/office/drawing/2014/main" id="{6DFD56C3-F625-A4E2-66C7-BC51BB3D6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132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8B139E-906C-AE5E-676C-8AD687FFC815}"/>
              </a:ext>
            </a:extLst>
          </p:cNvPr>
          <p:cNvSpPr>
            <a:spLocks noGrp="1"/>
          </p:cNvSpPr>
          <p:nvPr>
            <p:ph sz="quarter" idx="14"/>
          </p:nvPr>
        </p:nvSpPr>
        <p:spPr>
          <a:xfrm>
            <a:off x="933449" y="1184988"/>
            <a:ext cx="5784592" cy="1012153"/>
          </a:xfrm>
        </p:spPr>
        <p:txBody>
          <a:bodyPr>
            <a:noAutofit/>
          </a:bodyPr>
          <a:lstStyle/>
          <a:p>
            <a:pPr marL="0" indent="0">
              <a:buNone/>
            </a:pPr>
            <a:r>
              <a:rPr lang="en-US" sz="5500" b="1" dirty="0">
                <a:latin typeface="Cambria" panose="02040503050406030204" pitchFamily="18" charset="0"/>
                <a:ea typeface="Cambria" panose="02040503050406030204" pitchFamily="18" charset="0"/>
              </a:rPr>
              <a:t>Connect With Me.</a:t>
            </a:r>
            <a:endParaRPr lang="en-IN" sz="5500" b="1" dirty="0">
              <a:latin typeface="Cambria" panose="02040503050406030204" pitchFamily="18" charset="0"/>
              <a:ea typeface="Cambria" panose="02040503050406030204" pitchFamily="18" charset="0"/>
            </a:endParaRPr>
          </a:p>
        </p:txBody>
      </p:sp>
      <p:pic>
        <p:nvPicPr>
          <p:cNvPr id="6" name="Content Placeholder 5" descr="A person sitting on the ground&#10;&#10;AI-generated content may be incorrect.">
            <a:extLst>
              <a:ext uri="{FF2B5EF4-FFF2-40B4-BE49-F238E27FC236}">
                <a16:creationId xmlns:a16="http://schemas.microsoft.com/office/drawing/2014/main" id="{7E02C086-AB7E-1CED-4D13-F0328E9AD0CC}"/>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rcRect b="23842"/>
          <a:stretch/>
        </p:blipFill>
        <p:spPr>
          <a:xfrm>
            <a:off x="933449" y="2725264"/>
            <a:ext cx="3172020" cy="3343053"/>
          </a:xfrm>
          <a:prstGeom prst="rect">
            <a:avLst/>
          </a:prstGeom>
          <a:ln>
            <a:noFill/>
          </a:ln>
          <a:effectLst>
            <a:outerShdw blurRad="190500" algn="tl" rotWithShape="0">
              <a:srgbClr val="000000">
                <a:alpha val="70000"/>
              </a:srgbClr>
            </a:outerShdw>
          </a:effectLst>
        </p:spPr>
      </p:pic>
      <p:pic>
        <p:nvPicPr>
          <p:cNvPr id="20" name="Picture 19" descr="A logo of a company&#10;&#10;AI-generated content may be incorrect.">
            <a:extLst>
              <a:ext uri="{FF2B5EF4-FFF2-40B4-BE49-F238E27FC236}">
                <a16:creationId xmlns:a16="http://schemas.microsoft.com/office/drawing/2014/main" id="{5DB1B6D9-D928-CB45-ABAD-6B18DCD67320}"/>
              </a:ext>
            </a:extLst>
          </p:cNvPr>
          <p:cNvPicPr>
            <a:picLocks noChangeAspect="1"/>
          </p:cNvPicPr>
          <p:nvPr/>
        </p:nvPicPr>
        <p:blipFill>
          <a:blip r:embed="rId4">
            <a:extLst>
              <a:ext uri="{28A0092B-C50C-407E-A947-70E740481C1C}">
                <a14:useLocalDpi xmlns:a14="http://schemas.microsoft.com/office/drawing/2010/main" val="0"/>
              </a:ext>
            </a:extLst>
          </a:blip>
          <a:srcRect l="17411" t="25431" r="17410" b="25772"/>
          <a:stretch/>
        </p:blipFill>
        <p:spPr>
          <a:xfrm flipH="1">
            <a:off x="6341124" y="4443337"/>
            <a:ext cx="493309" cy="369332"/>
          </a:xfrm>
          <a:prstGeom prst="rect">
            <a:avLst/>
          </a:prstGeom>
        </p:spPr>
      </p:pic>
      <p:sp>
        <p:nvSpPr>
          <p:cNvPr id="21" name="TextBox 20">
            <a:extLst>
              <a:ext uri="{FF2B5EF4-FFF2-40B4-BE49-F238E27FC236}">
                <a16:creationId xmlns:a16="http://schemas.microsoft.com/office/drawing/2014/main" id="{302A971F-C08C-DA40-B187-1D51B763FECF}"/>
              </a:ext>
            </a:extLst>
          </p:cNvPr>
          <p:cNvSpPr txBox="1"/>
          <p:nvPr/>
        </p:nvSpPr>
        <p:spPr>
          <a:xfrm>
            <a:off x="6834433" y="4443337"/>
            <a:ext cx="3026004" cy="646331"/>
          </a:xfrm>
          <a:prstGeom prst="rect">
            <a:avLst/>
          </a:prstGeom>
          <a:noFill/>
        </p:spPr>
        <p:txBody>
          <a:bodyPr wrap="square" rtlCol="0">
            <a:spAutoFit/>
          </a:bodyPr>
          <a:lstStyle/>
          <a:p>
            <a:r>
              <a:rPr lang="en-US" dirty="0">
                <a:solidFill>
                  <a:schemeClr val="bg1"/>
                </a:solidFill>
                <a:latin typeface="Bahnschrift" panose="020B0502040204020203" pitchFamily="34" charset="0"/>
                <a:hlinkClick r:id="rId5">
                  <a:extLst>
                    <a:ext uri="{A12FA001-AC4F-418D-AE19-62706E023703}">
                      <ahyp:hlinkClr xmlns:ahyp="http://schemas.microsoft.com/office/drawing/2018/hyperlinkcolor" val="tx"/>
                    </a:ext>
                  </a:extLst>
                </a:hlinkClick>
              </a:rPr>
              <a:t>pavelghosh177@gmail.com</a:t>
            </a:r>
            <a:endParaRPr lang="en-US" dirty="0">
              <a:solidFill>
                <a:schemeClr val="bg1"/>
              </a:solidFill>
              <a:latin typeface="Bahnschrift" panose="020B0502040204020203" pitchFamily="34" charset="0"/>
            </a:endParaRPr>
          </a:p>
          <a:p>
            <a:endParaRPr lang="en-IN" dirty="0">
              <a:solidFill>
                <a:schemeClr val="bg1"/>
              </a:solidFill>
              <a:latin typeface="Bahnschrift" panose="020B0502040204020203" pitchFamily="34" charset="0"/>
            </a:endParaRPr>
          </a:p>
        </p:txBody>
      </p:sp>
      <p:pic>
        <p:nvPicPr>
          <p:cNvPr id="1030" name="Picture 6" descr="LinkedIn logo PNG transparent image download, size: 800x800px">
            <a:extLst>
              <a:ext uri="{FF2B5EF4-FFF2-40B4-BE49-F238E27FC236}">
                <a16:creationId xmlns:a16="http://schemas.microsoft.com/office/drawing/2014/main" id="{66644191-6C00-DF5B-DB21-E669E6D45C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1124" y="4931447"/>
            <a:ext cx="493309" cy="50904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B4EF3A7-AEA2-D684-6E2D-2A0AC1203075}"/>
              </a:ext>
            </a:extLst>
          </p:cNvPr>
          <p:cNvSpPr txBox="1"/>
          <p:nvPr/>
        </p:nvSpPr>
        <p:spPr>
          <a:xfrm>
            <a:off x="6834433" y="5001304"/>
            <a:ext cx="3723588" cy="646331"/>
          </a:xfrm>
          <a:prstGeom prst="rect">
            <a:avLst/>
          </a:prstGeom>
          <a:noFill/>
        </p:spPr>
        <p:txBody>
          <a:bodyPr wrap="square" rtlCol="0">
            <a:spAutoFit/>
          </a:bodyPr>
          <a:lstStyle/>
          <a:p>
            <a:pPr fontAlgn="base"/>
            <a:r>
              <a:rPr lang="en-IN" b="0" dirty="0">
                <a:solidFill>
                  <a:schemeClr val="bg1"/>
                </a:solidFill>
                <a:effectLst/>
                <a:latin typeface="Bahnschrift" panose="020B0502040204020203" pitchFamily="34" charset="0"/>
                <a:hlinkClick r:id="rId7">
                  <a:extLst>
                    <a:ext uri="{A12FA001-AC4F-418D-AE19-62706E023703}">
                      <ahyp:hlinkClr xmlns:ahyp="http://schemas.microsoft.com/office/drawing/2018/hyperlinkcolor" val="tx"/>
                    </a:ext>
                  </a:extLst>
                </a:hlinkClick>
              </a:rPr>
              <a:t>www.linkedin.com/in/ghosh-pavel</a:t>
            </a:r>
            <a:endParaRPr lang="en-IN" b="0" dirty="0">
              <a:solidFill>
                <a:schemeClr val="bg1"/>
              </a:solidFill>
              <a:effectLst/>
              <a:latin typeface="Bahnschrift" panose="020B0502040204020203" pitchFamily="34" charset="0"/>
            </a:endParaRPr>
          </a:p>
          <a:p>
            <a:pPr fontAlgn="base"/>
            <a:endParaRPr lang="en-IN" b="0" dirty="0">
              <a:solidFill>
                <a:schemeClr val="bg1"/>
              </a:solidFill>
              <a:effectLst/>
              <a:latin typeface="Bahnschrift" panose="020B0502040204020203" pitchFamily="34" charset="0"/>
            </a:endParaRPr>
          </a:p>
        </p:txBody>
      </p:sp>
      <p:pic>
        <p:nvPicPr>
          <p:cNvPr id="1032" name="Picture 8" descr="MatteoNeri99 · GitHub">
            <a:extLst>
              <a:ext uri="{FF2B5EF4-FFF2-40B4-BE49-F238E27FC236}">
                <a16:creationId xmlns:a16="http://schemas.microsoft.com/office/drawing/2014/main" id="{86CEC7A6-DDAE-12A0-F77A-4725DF237DC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240" t="6261" r="13312" b="3944"/>
          <a:stretch/>
        </p:blipFill>
        <p:spPr bwMode="auto">
          <a:xfrm>
            <a:off x="6341124" y="5559271"/>
            <a:ext cx="533531" cy="50904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C3F8F01B-E151-E4AD-703C-BE3FD65B8C5C}"/>
              </a:ext>
            </a:extLst>
          </p:cNvPr>
          <p:cNvSpPr txBox="1"/>
          <p:nvPr/>
        </p:nvSpPr>
        <p:spPr>
          <a:xfrm>
            <a:off x="6834433" y="5629129"/>
            <a:ext cx="3110845" cy="646331"/>
          </a:xfrm>
          <a:prstGeom prst="rect">
            <a:avLst/>
          </a:prstGeom>
          <a:noFill/>
        </p:spPr>
        <p:txBody>
          <a:bodyPr wrap="square" rtlCol="0">
            <a:spAutoFit/>
          </a:bodyPr>
          <a:lstStyle/>
          <a:p>
            <a:pPr fontAlgn="base"/>
            <a:r>
              <a:rPr lang="en-IN" b="0" dirty="0">
                <a:solidFill>
                  <a:schemeClr val="bg1"/>
                </a:solidFill>
                <a:effectLst/>
                <a:latin typeface="Bahnschrift" panose="020B0502040204020203" pitchFamily="34" charset="0"/>
                <a:hlinkClick r:id="rId9">
                  <a:extLst>
                    <a:ext uri="{A12FA001-AC4F-418D-AE19-62706E023703}">
                      <ahyp:hlinkClr xmlns:ahyp="http://schemas.microsoft.com/office/drawing/2018/hyperlinkcolor" val="tx"/>
                    </a:ext>
                  </a:extLst>
                </a:hlinkClick>
              </a:rPr>
              <a:t>https://github.com/pavel-iso</a:t>
            </a:r>
            <a:endParaRPr lang="en-IN" b="0" dirty="0">
              <a:solidFill>
                <a:schemeClr val="bg1"/>
              </a:solidFill>
              <a:effectLst/>
              <a:latin typeface="Bahnschrift" panose="020B0502040204020203" pitchFamily="34" charset="0"/>
            </a:endParaRPr>
          </a:p>
          <a:p>
            <a:pPr fontAlgn="base"/>
            <a:endParaRPr lang="en-IN" b="0" dirty="0">
              <a:solidFill>
                <a:schemeClr val="bg1"/>
              </a:solidFill>
              <a:effectLst/>
              <a:latin typeface="Bahnschrift" panose="020B0502040204020203" pitchFamily="34" charset="0"/>
            </a:endParaRPr>
          </a:p>
        </p:txBody>
      </p:sp>
    </p:spTree>
    <p:extLst>
      <p:ext uri="{BB962C8B-B14F-4D97-AF65-F5344CB8AC3E}">
        <p14:creationId xmlns:p14="http://schemas.microsoft.com/office/powerpoint/2010/main" val="4098182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1AE24-6343-12DF-8F1F-4CA9B6D29830}"/>
              </a:ext>
            </a:extLst>
          </p:cNvPr>
          <p:cNvSpPr>
            <a:spLocks noGrp="1"/>
          </p:cNvSpPr>
          <p:nvPr>
            <p:ph type="title"/>
          </p:nvPr>
        </p:nvSpPr>
        <p:spPr>
          <a:xfrm>
            <a:off x="590160" y="457200"/>
            <a:ext cx="5101512" cy="1435692"/>
          </a:xfrm>
          <a:noFill/>
        </p:spPr>
        <p:txBody>
          <a:bodyPr/>
          <a:lstStyle/>
          <a:p>
            <a:r>
              <a:rPr lang="en-US" sz="5000" dirty="0">
                <a:latin typeface="Cambria" panose="02040503050406030204" pitchFamily="18" charset="0"/>
                <a:ea typeface="Cambria" panose="02040503050406030204" pitchFamily="18" charset="0"/>
              </a:rPr>
              <a:t>About </a:t>
            </a:r>
            <a:br>
              <a:rPr lang="en-US" sz="5000" dirty="0">
                <a:latin typeface="Cambria" panose="02040503050406030204" pitchFamily="18" charset="0"/>
                <a:ea typeface="Cambria" panose="02040503050406030204" pitchFamily="18" charset="0"/>
              </a:rPr>
            </a:br>
            <a:r>
              <a:rPr lang="en-US" sz="5000" dirty="0">
                <a:latin typeface="Cambria" panose="02040503050406030204" pitchFamily="18" charset="0"/>
                <a:ea typeface="Cambria" panose="02040503050406030204" pitchFamily="18" charset="0"/>
              </a:rPr>
              <a:t>The Company</a:t>
            </a:r>
            <a:endParaRPr lang="en-IN" sz="50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07A8A8E2-4068-00C9-B25D-73C07451B55A}"/>
              </a:ext>
            </a:extLst>
          </p:cNvPr>
          <p:cNvSpPr txBox="1"/>
          <p:nvPr/>
        </p:nvSpPr>
        <p:spPr>
          <a:xfrm>
            <a:off x="1866899" y="2211136"/>
            <a:ext cx="10325101" cy="4395114"/>
          </a:xfrm>
          <a:prstGeom prst="rect">
            <a:avLst/>
          </a:prstGeom>
          <a:noFill/>
          <a:ln>
            <a:noFill/>
          </a:ln>
        </p:spPr>
        <p:txBody>
          <a:bodyPr wrap="square" rtlCol="0">
            <a:spAutoFit/>
          </a:bodyPr>
          <a:lstStyle/>
          <a:p>
            <a:pPr algn="ctr">
              <a:lnSpc>
                <a:spcPct val="150000"/>
              </a:lnSpc>
            </a:pPr>
            <a:r>
              <a:rPr lang="en-US" sz="2100" b="1" dirty="0">
                <a:solidFill>
                  <a:schemeClr val="bg1"/>
                </a:solidFill>
                <a:latin typeface="Cambria" panose="02040503050406030204" pitchFamily="18" charset="0"/>
                <a:ea typeface="Cambria" panose="02040503050406030204" pitchFamily="18" charset="0"/>
              </a:rPr>
              <a:t>We’ve all experienced the beauty of the trail or the freedom of the open road. For many, cycling presents a world of possibilities and opportunities at every turn. At Jenson USA, our passion for cycling sprouted back in 1994 and has since taken root and grown into a community of people devoted to living life to its fullest. We're building a culture of people who respect each other, set the pace, and lead through service. We strive daily to better serve our customers, our fellow employees, and our community. Over the years we’ve found that happy people are hardworking people, and that the time we spend on two wheels together builds the greatest profit of all.</a:t>
            </a:r>
          </a:p>
        </p:txBody>
      </p:sp>
      <p:pic>
        <p:nvPicPr>
          <p:cNvPr id="3" name="Picture 2">
            <a:extLst>
              <a:ext uri="{FF2B5EF4-FFF2-40B4-BE49-F238E27FC236}">
                <a16:creationId xmlns:a16="http://schemas.microsoft.com/office/drawing/2014/main" id="{D5177396-6D64-3BA3-DA3E-10F07A48B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8146" y="67794"/>
            <a:ext cx="1544168" cy="64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629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2D1AF-0084-7999-F745-3BC9B4C274D1}"/>
              </a:ext>
            </a:extLst>
          </p:cNvPr>
          <p:cNvSpPr>
            <a:spLocks noGrp="1"/>
          </p:cNvSpPr>
          <p:nvPr>
            <p:ph type="title"/>
          </p:nvPr>
        </p:nvSpPr>
        <p:spPr>
          <a:xfrm>
            <a:off x="594360" y="251927"/>
            <a:ext cx="3902995" cy="1531152"/>
          </a:xfrm>
        </p:spPr>
        <p:txBody>
          <a:bodyPr/>
          <a:lstStyle/>
          <a:p>
            <a:r>
              <a:rPr lang="en-US" sz="6000" dirty="0">
                <a:latin typeface="Cambria" panose="02040503050406030204" pitchFamily="18" charset="0"/>
                <a:ea typeface="Cambria" panose="02040503050406030204" pitchFamily="18" charset="0"/>
              </a:rPr>
              <a:t>Aim of the Project</a:t>
            </a:r>
            <a:endParaRPr lang="en-IN" sz="6000"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8DEFBC44-B0A6-31DC-888E-004C335D7FD5}"/>
              </a:ext>
            </a:extLst>
          </p:cNvPr>
          <p:cNvSpPr>
            <a:spLocks noGrp="1"/>
          </p:cNvSpPr>
          <p:nvPr>
            <p:ph sz="quarter" idx="13"/>
          </p:nvPr>
        </p:nvSpPr>
        <p:spPr>
          <a:xfrm>
            <a:off x="333102" y="2265860"/>
            <a:ext cx="6587490" cy="3744415"/>
          </a:xfrm>
        </p:spPr>
        <p:txBody>
          <a:bodyPr>
            <a:noAutofit/>
          </a:bodyPr>
          <a:lstStyle/>
          <a:p>
            <a:pPr marL="0" indent="0">
              <a:lnSpc>
                <a:spcPct val="150000"/>
              </a:lnSpc>
              <a:buNone/>
            </a:pPr>
            <a:r>
              <a:rPr lang="en-US" sz="3000" b="0" i="0" dirty="0">
                <a:solidFill>
                  <a:srgbClr val="000000"/>
                </a:solidFill>
                <a:effectLst/>
                <a:latin typeface="Cambria" panose="02040503050406030204" pitchFamily="18" charset="0"/>
                <a:ea typeface="Cambria" panose="02040503050406030204" pitchFamily="18" charset="0"/>
              </a:rPr>
              <a:t>As a data analyst at Jenson's, craft SQL queries to derive insights on customer behavior, staff performance, inventory management, and store operations.</a:t>
            </a:r>
            <a:endParaRPr lang="en-IN" sz="3000" b="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83895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9CB3-AD34-E463-6426-60A6AC312EE1}"/>
              </a:ext>
            </a:extLst>
          </p:cNvPr>
          <p:cNvSpPr>
            <a:spLocks noGrp="1"/>
          </p:cNvSpPr>
          <p:nvPr>
            <p:ph type="title"/>
          </p:nvPr>
        </p:nvSpPr>
        <p:spPr>
          <a:xfrm>
            <a:off x="165153" y="550506"/>
            <a:ext cx="3492448" cy="1260566"/>
          </a:xfrm>
        </p:spPr>
        <p:txBody>
          <a:bodyPr/>
          <a:lstStyle/>
          <a:p>
            <a:r>
              <a:rPr lang="en-US" sz="5000" dirty="0">
                <a:latin typeface="Cambria" panose="02040503050406030204" pitchFamily="18" charset="0"/>
                <a:ea typeface="Cambria" panose="02040503050406030204" pitchFamily="18" charset="0"/>
              </a:rPr>
              <a:t>Problem </a:t>
            </a:r>
            <a:br>
              <a:rPr lang="en-US" sz="5000" dirty="0">
                <a:latin typeface="Cambria" panose="02040503050406030204" pitchFamily="18" charset="0"/>
                <a:ea typeface="Cambria" panose="02040503050406030204" pitchFamily="18" charset="0"/>
              </a:rPr>
            </a:br>
            <a:r>
              <a:rPr lang="en-US" sz="5000" dirty="0">
                <a:latin typeface="Cambria" panose="02040503050406030204" pitchFamily="18" charset="0"/>
                <a:ea typeface="Cambria" panose="02040503050406030204" pitchFamily="18" charset="0"/>
              </a:rPr>
              <a:t>Statements </a:t>
            </a:r>
            <a:endParaRPr lang="en-IN" sz="5000" dirty="0">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AB995B8A-8B07-B8D0-D440-702C8B0C5B4C}"/>
              </a:ext>
            </a:extLst>
          </p:cNvPr>
          <p:cNvSpPr>
            <a:spLocks noGrp="1"/>
          </p:cNvSpPr>
          <p:nvPr>
            <p:ph sz="quarter" idx="13"/>
          </p:nvPr>
        </p:nvSpPr>
        <p:spPr>
          <a:xfrm>
            <a:off x="3820998" y="479661"/>
            <a:ext cx="8371002" cy="5749388"/>
          </a:xfrm>
        </p:spPr>
        <p:txBody>
          <a:bodyPr>
            <a:noAutofit/>
          </a:bodyPr>
          <a:lstStyle/>
          <a:p>
            <a:r>
              <a:rPr lang="en-US" sz="1800" b="0" i="0" dirty="0">
                <a:solidFill>
                  <a:srgbClr val="000000"/>
                </a:solidFill>
                <a:effectLst/>
                <a:latin typeface="Cambria" panose="02040503050406030204" pitchFamily="18" charset="0"/>
                <a:ea typeface="Cambria" panose="02040503050406030204" pitchFamily="18" charset="0"/>
              </a:rPr>
              <a:t>Find the total number of products sold by each store along with the store name.</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Calculate the cumulative sum of quantities sold for each product over time.</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Find the product with the highest total sales (quantity * price) for each category.</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Find the customer who spent the most money on orders.</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Find the highest-priced product for each category name.</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Find the total number of orders placed by each customer per store.</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Find the names of staff members who have not made any sales.</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Find the top 3 most sold products in terms of quantity.</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Find the median value of the price list. </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List all products that have never been ordered.(use Exists)</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List the names of staff members who have made more sales than the average number of sales by all staff members.</a:t>
            </a:r>
            <a:endParaRPr lang="en-US" sz="1800" b="0" i="0" dirty="0">
              <a:solidFill>
                <a:srgbClr val="50596C"/>
              </a:solidFill>
              <a:effectLst/>
              <a:latin typeface="Cambria" panose="02040503050406030204" pitchFamily="18" charset="0"/>
              <a:ea typeface="Cambria" panose="02040503050406030204" pitchFamily="18" charset="0"/>
            </a:endParaRPr>
          </a:p>
          <a:p>
            <a:r>
              <a:rPr lang="en-US" sz="1800" b="0" i="0" dirty="0">
                <a:solidFill>
                  <a:srgbClr val="000000"/>
                </a:solidFill>
                <a:effectLst/>
                <a:latin typeface="Cambria" panose="02040503050406030204" pitchFamily="18" charset="0"/>
                <a:ea typeface="Cambria" panose="02040503050406030204" pitchFamily="18" charset="0"/>
              </a:rPr>
              <a:t>Identify the customers who have ordered all types of products (i.e., from every category).</a:t>
            </a:r>
            <a:br>
              <a:rPr lang="en-US" sz="1800" dirty="0">
                <a:latin typeface="Cambria" panose="02040503050406030204" pitchFamily="18" charset="0"/>
                <a:ea typeface="Cambria" panose="02040503050406030204" pitchFamily="18" charset="0"/>
              </a:rPr>
            </a:br>
            <a:endParaRPr lang="en-IN" sz="1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99248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1" y="278129"/>
            <a:ext cx="8428342" cy="1494596"/>
          </a:xfrm>
        </p:spPr>
        <p:txBody>
          <a:bodyPr/>
          <a:lstStyle/>
          <a:p>
            <a:pPr algn="l">
              <a:buFont typeface="+mj-lt"/>
              <a:buAutoNum type="arabicPeriod"/>
            </a:pPr>
            <a:r>
              <a:rPr lang="en-US" sz="3000" i="0" dirty="0">
                <a:solidFill>
                  <a:srgbClr val="000000"/>
                </a:solidFill>
                <a:effectLst/>
                <a:latin typeface="Cambria" panose="02040503050406030204" pitchFamily="18" charset="0"/>
                <a:ea typeface="Cambria" panose="02040503050406030204" pitchFamily="18" charset="0"/>
              </a:rPr>
              <a:t>Find the total number of products sold by each store along with the store name.</a:t>
            </a:r>
            <a:endParaRPr lang="en-US" sz="3000" i="0" dirty="0">
              <a:solidFill>
                <a:srgbClr val="50596C"/>
              </a:solidFill>
              <a:effectLst/>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F99F7E9D-A28F-BCBE-CD2A-E54BC7CF7829}"/>
              </a:ext>
            </a:extLst>
          </p:cNvPr>
          <p:cNvPicPr>
            <a:picLocks noChangeAspect="1"/>
          </p:cNvPicPr>
          <p:nvPr/>
        </p:nvPicPr>
        <p:blipFill>
          <a:blip r:embed="rId3"/>
          <a:stretch>
            <a:fillRect/>
          </a:stretch>
        </p:blipFill>
        <p:spPr>
          <a:xfrm>
            <a:off x="594359" y="2271087"/>
            <a:ext cx="8895155" cy="1416563"/>
          </a:xfrm>
          <a:prstGeom prst="rect">
            <a:avLst/>
          </a:prstGeom>
        </p:spPr>
      </p:pic>
      <p:pic>
        <p:nvPicPr>
          <p:cNvPr id="3" name="Picture 2">
            <a:extLst>
              <a:ext uri="{FF2B5EF4-FFF2-40B4-BE49-F238E27FC236}">
                <a16:creationId xmlns:a16="http://schemas.microsoft.com/office/drawing/2014/main" id="{FE1581C9-A51B-659B-0F64-F4CAA5A1C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AI-generated content may be incorrect.">
            <a:extLst>
              <a:ext uri="{FF2B5EF4-FFF2-40B4-BE49-F238E27FC236}">
                <a16:creationId xmlns:a16="http://schemas.microsoft.com/office/drawing/2014/main" id="{C90038AE-ABF9-8DB2-F42C-937C875BEB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58" y="4562717"/>
            <a:ext cx="4497459" cy="1738565"/>
          </a:xfrm>
          <a:prstGeom prst="rect">
            <a:avLst/>
          </a:prstGeom>
        </p:spPr>
      </p:pic>
      <p:sp>
        <p:nvSpPr>
          <p:cNvPr id="4" name="TextBox 3">
            <a:extLst>
              <a:ext uri="{FF2B5EF4-FFF2-40B4-BE49-F238E27FC236}">
                <a16:creationId xmlns:a16="http://schemas.microsoft.com/office/drawing/2014/main" id="{CE6F056C-5EFF-700B-CFA6-0903144DC299}"/>
              </a:ext>
            </a:extLst>
          </p:cNvPr>
          <p:cNvSpPr txBox="1"/>
          <p:nvPr/>
        </p:nvSpPr>
        <p:spPr>
          <a:xfrm>
            <a:off x="594358" y="3848184"/>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88484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51130F5-2E4C-46AB-56DC-5CCD1A868B6F}"/>
              </a:ext>
            </a:extLst>
          </p:cNvPr>
          <p:cNvSpPr txBox="1">
            <a:spLocks/>
          </p:cNvSpPr>
          <p:nvPr/>
        </p:nvSpPr>
        <p:spPr>
          <a:xfrm>
            <a:off x="594359" y="1118990"/>
            <a:ext cx="8895154" cy="784620"/>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a:solidFill>
                  <a:srgbClr val="000000"/>
                </a:solidFill>
                <a:latin typeface="Cambria" panose="02040503050406030204" pitchFamily="18" charset="0"/>
                <a:ea typeface="Cambria" panose="02040503050406030204" pitchFamily="18" charset="0"/>
              </a:rPr>
              <a:t>2. Calculate the cumulative sum of quantities sold for each product over time.</a:t>
            </a:r>
            <a:endParaRPr lang="en-US" sz="3000" dirty="0">
              <a:solidFill>
                <a:srgbClr val="50596C"/>
              </a:solidFill>
              <a:latin typeface="Cambria" panose="02040503050406030204" pitchFamily="18" charset="0"/>
              <a:ea typeface="Cambria" panose="02040503050406030204" pitchFamily="18" charset="0"/>
            </a:endParaRPr>
          </a:p>
        </p:txBody>
      </p:sp>
      <p:pic>
        <p:nvPicPr>
          <p:cNvPr id="11" name="Picture 10">
            <a:extLst>
              <a:ext uri="{FF2B5EF4-FFF2-40B4-BE49-F238E27FC236}">
                <a16:creationId xmlns:a16="http://schemas.microsoft.com/office/drawing/2014/main" id="{38F883DA-4C1D-5A00-05A7-5B57566032BA}"/>
              </a:ext>
            </a:extLst>
          </p:cNvPr>
          <p:cNvPicPr>
            <a:picLocks noChangeAspect="1"/>
          </p:cNvPicPr>
          <p:nvPr/>
        </p:nvPicPr>
        <p:blipFill>
          <a:blip r:embed="rId3"/>
          <a:stretch>
            <a:fillRect/>
          </a:stretch>
        </p:blipFill>
        <p:spPr>
          <a:xfrm>
            <a:off x="594358" y="2413906"/>
            <a:ext cx="8895155" cy="1669664"/>
          </a:xfrm>
          <a:prstGeom prst="rect">
            <a:avLst/>
          </a:prstGeom>
        </p:spPr>
      </p:pic>
      <p:pic>
        <p:nvPicPr>
          <p:cNvPr id="3" name="Picture 2">
            <a:extLst>
              <a:ext uri="{FF2B5EF4-FFF2-40B4-BE49-F238E27FC236}">
                <a16:creationId xmlns:a16="http://schemas.microsoft.com/office/drawing/2014/main" id="{FE1581C9-A51B-659B-0F64-F4CAA5A1CA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DA334B-32CA-FA30-F7C6-1825D7685825}"/>
              </a:ext>
            </a:extLst>
          </p:cNvPr>
          <p:cNvSpPr txBox="1"/>
          <p:nvPr/>
        </p:nvSpPr>
        <p:spPr>
          <a:xfrm>
            <a:off x="594358" y="4154831"/>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pic>
        <p:nvPicPr>
          <p:cNvPr id="13" name="Picture 12">
            <a:extLst>
              <a:ext uri="{FF2B5EF4-FFF2-40B4-BE49-F238E27FC236}">
                <a16:creationId xmlns:a16="http://schemas.microsoft.com/office/drawing/2014/main" id="{817D9AB4-58D8-BFAE-03E8-B3042A3BF119}"/>
              </a:ext>
            </a:extLst>
          </p:cNvPr>
          <p:cNvPicPr>
            <a:picLocks noChangeAspect="1"/>
          </p:cNvPicPr>
          <p:nvPr/>
        </p:nvPicPr>
        <p:blipFill>
          <a:blip r:embed="rId5"/>
          <a:stretch>
            <a:fillRect/>
          </a:stretch>
        </p:blipFill>
        <p:spPr>
          <a:xfrm>
            <a:off x="594358" y="4708829"/>
            <a:ext cx="5143946" cy="1958510"/>
          </a:xfrm>
          <a:prstGeom prst="rect">
            <a:avLst/>
          </a:prstGeom>
        </p:spPr>
      </p:pic>
    </p:spTree>
    <p:extLst>
      <p:ext uri="{BB962C8B-B14F-4D97-AF65-F5344CB8AC3E}">
        <p14:creationId xmlns:p14="http://schemas.microsoft.com/office/powerpoint/2010/main" val="3548385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56" y="885980"/>
            <a:ext cx="8838890" cy="974019"/>
          </a:xfrm>
        </p:spPr>
        <p:txBody>
          <a:bodyPr/>
          <a:lstStyle/>
          <a:p>
            <a:pPr algn="l"/>
            <a:r>
              <a:rPr lang="en-US" sz="3000" i="0" dirty="0">
                <a:effectLst/>
                <a:latin typeface="Cambria" panose="02040503050406030204" pitchFamily="18" charset="0"/>
                <a:ea typeface="Cambria" panose="02040503050406030204" pitchFamily="18" charset="0"/>
              </a:rPr>
              <a:t>3. Find the product with the highest total sales (quantity * price) for each category.</a:t>
            </a:r>
          </a:p>
        </p:txBody>
      </p:sp>
      <p:pic>
        <p:nvPicPr>
          <p:cNvPr id="7" name="Picture 6">
            <a:extLst>
              <a:ext uri="{FF2B5EF4-FFF2-40B4-BE49-F238E27FC236}">
                <a16:creationId xmlns:a16="http://schemas.microsoft.com/office/drawing/2014/main" id="{6A56AB3D-F14D-4468-AB49-DEDF2A23C071}"/>
              </a:ext>
            </a:extLst>
          </p:cNvPr>
          <p:cNvPicPr>
            <a:picLocks noChangeAspect="1"/>
          </p:cNvPicPr>
          <p:nvPr/>
        </p:nvPicPr>
        <p:blipFill>
          <a:blip r:embed="rId3"/>
          <a:stretch>
            <a:fillRect/>
          </a:stretch>
        </p:blipFill>
        <p:spPr>
          <a:xfrm>
            <a:off x="594359" y="2373095"/>
            <a:ext cx="7616387" cy="1993633"/>
          </a:xfrm>
          <a:prstGeom prst="rect">
            <a:avLst/>
          </a:prstGeom>
        </p:spPr>
      </p:pic>
      <p:pic>
        <p:nvPicPr>
          <p:cNvPr id="3" name="Picture 2">
            <a:extLst>
              <a:ext uri="{FF2B5EF4-FFF2-40B4-BE49-F238E27FC236}">
                <a16:creationId xmlns:a16="http://schemas.microsoft.com/office/drawing/2014/main" id="{E7950D4E-B052-0C86-C7C7-3293CF5BDC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8F9C33-2450-F9BE-875B-8A0F3F64C7D0}"/>
              </a:ext>
            </a:extLst>
          </p:cNvPr>
          <p:cNvPicPr>
            <a:picLocks noChangeAspect="1"/>
          </p:cNvPicPr>
          <p:nvPr/>
        </p:nvPicPr>
        <p:blipFill>
          <a:blip r:embed="rId5"/>
          <a:stretch>
            <a:fillRect/>
          </a:stretch>
        </p:blipFill>
        <p:spPr>
          <a:xfrm>
            <a:off x="594356" y="4920726"/>
            <a:ext cx="3280060" cy="1712159"/>
          </a:xfrm>
          <a:prstGeom prst="rect">
            <a:avLst/>
          </a:prstGeom>
        </p:spPr>
      </p:pic>
      <p:sp>
        <p:nvSpPr>
          <p:cNvPr id="6" name="TextBox 5">
            <a:extLst>
              <a:ext uri="{FF2B5EF4-FFF2-40B4-BE49-F238E27FC236}">
                <a16:creationId xmlns:a16="http://schemas.microsoft.com/office/drawing/2014/main" id="{EB5DEE98-4CE9-AF44-8F3C-EE4E96E0E0CC}"/>
              </a:ext>
            </a:extLst>
          </p:cNvPr>
          <p:cNvSpPr txBox="1"/>
          <p:nvPr/>
        </p:nvSpPr>
        <p:spPr>
          <a:xfrm>
            <a:off x="594357" y="4366728"/>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432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59" y="1075683"/>
            <a:ext cx="9296089" cy="849086"/>
          </a:xfrm>
        </p:spPr>
        <p:txBody>
          <a:bodyPr/>
          <a:lstStyle/>
          <a:p>
            <a:pPr algn="l"/>
            <a:r>
              <a:rPr lang="en-US" sz="3000" i="0" dirty="0">
                <a:effectLst/>
                <a:latin typeface="Cambria" panose="02040503050406030204" pitchFamily="18" charset="0"/>
                <a:ea typeface="Cambria" panose="02040503050406030204" pitchFamily="18" charset="0"/>
              </a:rPr>
              <a:t>4. Find the customer who spent the most money on orders.</a:t>
            </a:r>
          </a:p>
        </p:txBody>
      </p:sp>
      <p:pic>
        <p:nvPicPr>
          <p:cNvPr id="4" name="Picture 3">
            <a:extLst>
              <a:ext uri="{FF2B5EF4-FFF2-40B4-BE49-F238E27FC236}">
                <a16:creationId xmlns:a16="http://schemas.microsoft.com/office/drawing/2014/main" id="{719F0D18-E179-DF60-2CDC-F2D715153CC6}"/>
              </a:ext>
            </a:extLst>
          </p:cNvPr>
          <p:cNvPicPr>
            <a:picLocks noChangeAspect="1"/>
          </p:cNvPicPr>
          <p:nvPr/>
        </p:nvPicPr>
        <p:blipFill>
          <a:blip r:embed="rId3"/>
          <a:stretch>
            <a:fillRect/>
          </a:stretch>
        </p:blipFill>
        <p:spPr>
          <a:xfrm>
            <a:off x="594360" y="2391758"/>
            <a:ext cx="7182753" cy="2114251"/>
          </a:xfrm>
          <a:prstGeom prst="rect">
            <a:avLst/>
          </a:prstGeom>
        </p:spPr>
      </p:pic>
      <p:pic>
        <p:nvPicPr>
          <p:cNvPr id="3" name="Picture 2">
            <a:extLst>
              <a:ext uri="{FF2B5EF4-FFF2-40B4-BE49-F238E27FC236}">
                <a16:creationId xmlns:a16="http://schemas.microsoft.com/office/drawing/2014/main" id="{88D41109-BF6E-8971-131C-401859EB2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59" y="106661"/>
            <a:ext cx="1201036" cy="5020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DD71A7-31DB-BFCF-A80F-AFBDF96E9D1C}"/>
              </a:ext>
            </a:extLst>
          </p:cNvPr>
          <p:cNvSpPr txBox="1"/>
          <p:nvPr/>
        </p:nvSpPr>
        <p:spPr>
          <a:xfrm>
            <a:off x="594359" y="4506009"/>
            <a:ext cx="1536100" cy="553998"/>
          </a:xfrm>
          <a:prstGeom prst="rect">
            <a:avLst/>
          </a:prstGeom>
          <a:noFill/>
        </p:spPr>
        <p:txBody>
          <a:bodyPr wrap="square" rtlCol="0">
            <a:spAutoFit/>
          </a:bodyPr>
          <a:lstStyle/>
          <a:p>
            <a:r>
              <a:rPr lang="en-US" sz="3000" b="1" dirty="0">
                <a:solidFill>
                  <a:schemeClr val="bg1"/>
                </a:solidFill>
                <a:latin typeface="Cambria" panose="02040503050406030204" pitchFamily="18" charset="0"/>
                <a:ea typeface="Cambria" panose="02040503050406030204" pitchFamily="18" charset="0"/>
              </a:rPr>
              <a:t>Output</a:t>
            </a:r>
            <a:endParaRPr lang="en-IN" sz="3000" b="1" dirty="0">
              <a:solidFill>
                <a:schemeClr val="bg1"/>
              </a:solidFill>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3CDC4009-973D-7295-5524-CE1B4E15FEC5}"/>
              </a:ext>
            </a:extLst>
          </p:cNvPr>
          <p:cNvPicPr>
            <a:picLocks noChangeAspect="1"/>
          </p:cNvPicPr>
          <p:nvPr/>
        </p:nvPicPr>
        <p:blipFill>
          <a:blip r:embed="rId5"/>
          <a:stretch>
            <a:fillRect/>
          </a:stretch>
        </p:blipFill>
        <p:spPr>
          <a:xfrm>
            <a:off x="594359" y="5134467"/>
            <a:ext cx="3204643" cy="1229316"/>
          </a:xfrm>
          <a:prstGeom prst="rect">
            <a:avLst/>
          </a:prstGeom>
        </p:spPr>
      </p:pic>
    </p:spTree>
    <p:extLst>
      <p:ext uri="{BB962C8B-B14F-4D97-AF65-F5344CB8AC3E}">
        <p14:creationId xmlns:p14="http://schemas.microsoft.com/office/powerpoint/2010/main" val="3895742302"/>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Ion</Template>
  <TotalTime>1016</TotalTime>
  <Words>852</Words>
  <Application>Microsoft Office PowerPoint</Application>
  <PresentationFormat>Widescreen</PresentationFormat>
  <Paragraphs>95</Paragraphs>
  <Slides>21</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Bahnschrift</vt:lpstr>
      <vt:lpstr>Bookman Old Style</vt:lpstr>
      <vt:lpstr>Calibri</vt:lpstr>
      <vt:lpstr>Cambria</vt:lpstr>
      <vt:lpstr>Franklin Gothic Book</vt:lpstr>
      <vt:lpstr>Franklin Gothic Demi</vt:lpstr>
      <vt:lpstr>Lucida Fax</vt:lpstr>
      <vt:lpstr>Lucida Sans Unicode</vt:lpstr>
      <vt:lpstr>Custom</vt:lpstr>
      <vt:lpstr>PowerPoint Presentation</vt:lpstr>
      <vt:lpstr>Agenda</vt:lpstr>
      <vt:lpstr>About  The Company</vt:lpstr>
      <vt:lpstr>Aim of the Project</vt:lpstr>
      <vt:lpstr>Problem  Statements </vt:lpstr>
      <vt:lpstr>Find the total number of products sold by each store along with the store name.</vt:lpstr>
      <vt:lpstr>PowerPoint Presentation</vt:lpstr>
      <vt:lpstr>3. Find the product with the highest total sales (quantity * price) for each category.</vt:lpstr>
      <vt:lpstr>4. Find the customer who spent the most money on orders.</vt:lpstr>
      <vt:lpstr>5. Find the highest-priced product for each category name.</vt:lpstr>
      <vt:lpstr>PowerPoint Presentation</vt:lpstr>
      <vt:lpstr>7. Find the names of staff members who have not made any sales.</vt:lpstr>
      <vt:lpstr>PowerPoint Presentation</vt:lpstr>
      <vt:lpstr>9. Find the median value of the price list.</vt:lpstr>
      <vt:lpstr>10.List all products that have never been ordered. (use Exists)</vt:lpstr>
      <vt:lpstr>PowerPoint Presentation</vt:lpstr>
      <vt:lpstr>12. Identify the customers who have ordered all types of products (i.e., from every category).</vt:lpstr>
      <vt:lpstr>Key Insights</vt:lpstr>
      <vt:lpstr>Recommendations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PAVEL GHOSH</dc:creator>
  <cp:lastModifiedBy>PAVEL GHOSH</cp:lastModifiedBy>
  <cp:revision>50</cp:revision>
  <dcterms:created xsi:type="dcterms:W3CDTF">2025-08-05T10:56:48Z</dcterms:created>
  <dcterms:modified xsi:type="dcterms:W3CDTF">2025-09-15T12:33:02Z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